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handoutMasterIdLst>
    <p:handoutMasterId r:id="rId23"/>
  </p:handoutMasterIdLst>
  <p:sldIdLst>
    <p:sldId id="256" r:id="rId2"/>
    <p:sldId id="257" r:id="rId3"/>
    <p:sldId id="273" r:id="rId4"/>
    <p:sldId id="262" r:id="rId5"/>
    <p:sldId id="283" r:id="rId6"/>
    <p:sldId id="281" r:id="rId7"/>
    <p:sldId id="279" r:id="rId8"/>
    <p:sldId id="263" r:id="rId9"/>
    <p:sldId id="276" r:id="rId10"/>
    <p:sldId id="284" r:id="rId11"/>
    <p:sldId id="278" r:id="rId12"/>
    <p:sldId id="264" r:id="rId13"/>
    <p:sldId id="274" r:id="rId14"/>
    <p:sldId id="275" r:id="rId15"/>
    <p:sldId id="265" r:id="rId16"/>
    <p:sldId id="266" r:id="rId17"/>
    <p:sldId id="267" r:id="rId18"/>
    <p:sldId id="268" r:id="rId19"/>
    <p:sldId id="271" r:id="rId20"/>
    <p:sldId id="272" r:id="rId21"/>
    <p:sldId id="258" r:id="rId2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1FF"/>
    <a:srgbClr val="ABDBFF"/>
    <a:srgbClr val="003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78D48-388A-48A4-AAEB-8555AE81ECC7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370B2-7437-47E1-8E73-4253D2407C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1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3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07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4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3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5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emf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78584" y="2276871"/>
            <a:ext cx="6196053" cy="2133918"/>
          </a:xfrm>
          <a:prstGeom prst="rect">
            <a:avLst/>
          </a:prstGeom>
          <a:solidFill>
            <a:srgbClr val="89C1FF">
              <a:alpha val="89804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Project PESSIS 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Title: Social Dialogue in the Social Services Sector in Europe</a:t>
            </a:r>
            <a:endParaRPr lang="en-US" altLang="en-US" sz="2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Location Brussels</a:t>
            </a:r>
            <a:endParaRPr kumimoji="0" lang="en-US" altLang="en-US" i="0" u="none" strike="noStrike" cap="none" normalizeH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Date 23 September 2014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4509119"/>
            <a:ext cx="7089916" cy="1661993"/>
          </a:xfrm>
          <a:prstGeom prst="rect">
            <a:avLst/>
          </a:prstGeom>
          <a:solidFill>
            <a:srgbClr val="89C1FF">
              <a:alpha val="89999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Presenter/contact details:  Jane Lethbridge, Director, Public Services International Research Unit (PSIRU), Business Faculty, University of Greenwich, London, UK </a:t>
            </a: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" y="6235599"/>
            <a:ext cx="2952328" cy="56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3867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TYPES OF EMPLOYERS’ ORGANISATIONS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sz="20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sz="2000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sz="20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sz="2000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40437"/>
              </p:ext>
            </p:extLst>
          </p:nvPr>
        </p:nvGraphicFramePr>
        <p:xfrm>
          <a:off x="539552" y="2845837"/>
          <a:ext cx="7776864" cy="329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878"/>
                <a:gridCol w="5270986"/>
              </a:tblGrid>
              <a:tr h="439072">
                <a:tc>
                  <a:txBody>
                    <a:bodyPr/>
                    <a:lstStyle/>
                    <a:p>
                      <a:r>
                        <a:rPr lang="en-GB" dirty="0" smtClean="0"/>
                        <a:t>SECTOR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Types</a:t>
                      </a:r>
                      <a:r>
                        <a:rPr lang="en-GB" baseline="0" dirty="0" smtClean="0"/>
                        <a:t> of groupings</a:t>
                      </a:r>
                      <a:endParaRPr lang="en-GB" dirty="0"/>
                    </a:p>
                  </a:txBody>
                  <a:tcPr/>
                </a:tc>
              </a:tr>
              <a:tr h="715277">
                <a:tc>
                  <a:txBody>
                    <a:bodyPr/>
                    <a:lstStyle/>
                    <a:p>
                      <a:r>
                        <a:rPr lang="en-GB" dirty="0" smtClean="0"/>
                        <a:t>PUBLIC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Representing municipal authority providers Sub-sector, e.g. older care, child care</a:t>
                      </a:r>
                      <a:endParaRPr lang="en-GB" dirty="0"/>
                    </a:p>
                  </a:txBody>
                  <a:tcPr/>
                </a:tc>
              </a:tr>
              <a:tr h="1208046">
                <a:tc>
                  <a:txBody>
                    <a:bodyPr/>
                    <a:lstStyle/>
                    <a:p>
                      <a:r>
                        <a:rPr lang="en-GB" dirty="0" smtClean="0"/>
                        <a:t>NOT-FOR-PROFIT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Voluntary organisations</a:t>
                      </a:r>
                    </a:p>
                    <a:p>
                      <a:r>
                        <a:rPr lang="en-GB" dirty="0" smtClean="0"/>
                        <a:t>Faith based organisations</a:t>
                      </a:r>
                    </a:p>
                    <a:p>
                      <a:r>
                        <a:rPr lang="en-GB" dirty="0" smtClean="0"/>
                        <a:t>Sub-sector, e.g. older care, child care</a:t>
                      </a:r>
                    </a:p>
                    <a:p>
                      <a:r>
                        <a:rPr lang="en-GB" dirty="0" smtClean="0"/>
                        <a:t>Social enterprises</a:t>
                      </a:r>
                      <a:endParaRPr lang="en-GB" dirty="0"/>
                    </a:p>
                  </a:txBody>
                  <a:tcPr/>
                </a:tc>
              </a:tr>
              <a:tr h="929266">
                <a:tc>
                  <a:txBody>
                    <a:bodyPr/>
                    <a:lstStyle/>
                    <a:p>
                      <a:r>
                        <a:rPr lang="en-GB" dirty="0" smtClean="0"/>
                        <a:t>FOR-PROFIT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Types of service e.g. associations of nursing homes, kinder-gardens… </a:t>
                      </a:r>
                    </a:p>
                    <a:p>
                      <a:r>
                        <a:rPr lang="en-GB" dirty="0" smtClean="0"/>
                        <a:t>Sub-sector, e.g. older care,</a:t>
                      </a:r>
                      <a:r>
                        <a:rPr lang="en-GB" baseline="0" dirty="0" smtClean="0"/>
                        <a:t> child care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5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43396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REPRESENTATIVITY – TRADE UNIONS</a:t>
            </a:r>
            <a:endParaRPr lang="en-US" altLang="en-US" sz="2000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Single trade union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Germany, Czech Republic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Several  trade unions covering social services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Austria, Belgium, Bulgaria, Finland, Greece, Ireland, Italy, Lithuania, The Netherlands, Poland, Scotland, Slovenia, Sp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ain 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432939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BARGAINING AGREEMENTS (1)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services sector coverage – by general collective agreements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Austria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collective agreement which covers health sector, social services, disability, child/youth &amp; welfare services, </a:t>
            </a:r>
            <a:r>
              <a:rPr lang="en-US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labour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market services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Finland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public social services comply with municipal service agreements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Scotland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covered by CA in NHS (health service) and local government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595034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BARGAINING AGREEMENTS (2)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services sector coverage – by specific </a:t>
            </a:r>
            <a:r>
              <a:rPr lang="en-US" altLang="en-US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sectoral</a:t>
            </a:r>
            <a:r>
              <a:rPr lang="en-US" alt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collective agreements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Netherlands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3 CA s – disability care, childcare and older people care  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Spain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CA  for workers in elderly care (institutional and home care) and workers with people with disabilities </a:t>
            </a:r>
          </a:p>
          <a:p>
            <a:pPr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Bulgaria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– CA at enterprise level with social services providers, municipal level for municipal employees, branch level for Agency of Social Assistance for employees under contract &amp; union members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8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637097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BARGAINING AGREEMENTS (3)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services sector coverage – by industry / enterprise collective agreements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Lithuania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Social services CA in 17 institutions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Poland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Sectoral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agreement for local government social assistance but only few CAs  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Italy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 socio-charitable sector and 40 in social services sector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Czech Republic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– 200 out of 2,500 social services providers have a CA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410984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BARGAINING – ISSUES COVERED 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coverage wages and some working conditions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developed collective agreements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(CAs) cover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employer/ employee relations, contracts, working hours, holidays and other absences, training, and trade union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CAs include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changes, work changes, redundancies</a:t>
            </a:r>
            <a:endParaRPr lang="en-US" alt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559127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BARGAINING – AGE/ MATURITY OF AGREEMENTS  </a:t>
            </a:r>
            <a:endParaRPr lang="en-US" altLang="en-US" sz="2000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</a:t>
            </a: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bargaining arrangements of several countries over 50 years old, for example, Belgium, the Netherlands </a:t>
            </a:r>
            <a:endParaRPr lang="en-GB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Newly established systems  in Central/ Eastern Europe</a:t>
            </a:r>
            <a:endParaRPr lang="en-GB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 established industrial relations system can inform the way in which relationships between employers and employees are managed.  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Industrial relations systems - not static arrangements and are subject to change in recent decades – very important  impact of austerity </a:t>
            </a:r>
            <a:r>
              <a:rPr lang="en-GB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e.g. Greece, Poland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52219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BARGAINING COVERAGE</a:t>
            </a: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(public, not-for-profit, for-profit)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Highest coverage 50% +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Netherlands (100%), Austria (95%), Finland (84.7%), 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Germany (52%)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20-49% coverage</a:t>
            </a:r>
            <a:endParaRPr lang="en-US" altLang="en-US" sz="2000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Bulgaria 25%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Below 20%</a:t>
            </a:r>
            <a:endParaRPr lang="en-US" altLang="en-US" sz="2000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Czech Republic, Poland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381642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BARGAINING – ROLE OF STATE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GB" u="sng" dirty="0" smtClean="0"/>
              <a:t>Finland</a:t>
            </a:r>
            <a:r>
              <a:rPr lang="en-GB" dirty="0" smtClean="0"/>
              <a:t> - government plays a role of looking after the ‘</a:t>
            </a:r>
            <a:r>
              <a:rPr lang="en-GB" i="1" dirty="0" smtClean="0"/>
              <a:t>common good’</a:t>
            </a:r>
            <a:r>
              <a:rPr lang="en-GB" dirty="0" smtClean="0"/>
              <a:t> through employment laws, social policy reforms and tax relief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GB" u="sng" dirty="0" smtClean="0"/>
              <a:t>Belgium</a:t>
            </a:r>
            <a:r>
              <a:rPr lang="en-GB" dirty="0" smtClean="0"/>
              <a:t> - government, as the public authority funding social enterprises, is involved in the tri-partite negotiations with employers and employees.  </a:t>
            </a:r>
            <a:endParaRPr lang="en-GB" u="sng" dirty="0" smtClean="0"/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GB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AUSTERITY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GB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Spain</a:t>
            </a:r>
            <a:r>
              <a:rPr lang="en-GB" altLang="en-US" u="sng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, Greece</a:t>
            </a: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– fundamental changes in labour legislation and move to company level bargaining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GB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Poland</a:t>
            </a:r>
            <a:r>
              <a:rPr lang="en-GB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- changes in Labour Code for flexible working hours – led to breakdown of social dialogue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GB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Austria, Germany, The Netherlands, Bulgaria, Lithuania</a:t>
            </a:r>
            <a:r>
              <a:rPr lang="en-GB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- budget </a:t>
            </a:r>
            <a:r>
              <a:rPr lang="en-GB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cuts contribute to difficult </a:t>
            </a:r>
            <a:r>
              <a:rPr lang="en-GB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negotiations</a:t>
            </a:r>
            <a:endParaRPr lang="en-US" altLang="en-US" b="1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6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528" y="1685900"/>
            <a:ext cx="7560840" cy="469872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services sector – </a:t>
            </a:r>
            <a:r>
              <a:rPr lang="en-US" alt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labour</a:t>
            </a: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intensive sector so budget cuts affect workers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Increasing for profit- not for profit providers – response to </a:t>
            </a:r>
            <a:r>
              <a:rPr lang="en-US" alt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personalisation</a:t>
            </a: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social services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Representativity</a:t>
            </a: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employers – limited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Representativity</a:t>
            </a: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of workers – more extensive, often with more than 1 union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History of social dialogue establishes systems and procedures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Even </a:t>
            </a: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 countries with national social dialogue  structures </a:t>
            </a: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</a:t>
            </a:r>
            <a:r>
              <a:rPr lang="en-US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partners often excluded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Collective agreement coverage  for social services – wide national variations in public sector and for-profit/ not for profit coverage lower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Increasing trend towards enterprise/ company level collective agreements where coverage is limited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Influence of austerity on collective bargaining – continues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5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060848"/>
            <a:ext cx="7920880" cy="440120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AIM</a:t>
            </a:r>
            <a:endParaRPr lang="en-US" altLang="en-US" sz="20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 critically assess the role of social dialogue in the social services sector in Europe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4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OBJECTIVES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 highlight some of the results of 17 cases studies of social dialogue in the social services sector in Europe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 make recommendations to strengthen social dialogue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3460" y="1916832"/>
            <a:ext cx="7704856" cy="464742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RECOMMENDATIONS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Wide range of common problems facing the social services sector should be addressed through the development of social dialogue at European level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research is needed to further understand how to support the development of social dialogue at different levels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New opportunities to promote reflection within the not-for-profit sector needed to identify employer responsibilities across Europe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work is needed to develop systems of employer </a:t>
            </a:r>
            <a:r>
              <a:rPr lang="en-US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representativity</a:t>
            </a:r>
            <a:endParaRPr lang="en-US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Support the creation of social dialogue pilots at national level to create effective dialogue between employers and employees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National governments and other stakeholders should commission research to explore how social services delivery could be restructured, using new technology and new forms of </a:t>
            </a:r>
            <a:r>
              <a:rPr lang="en-US" alt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organisation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62062"/>
            <a:ext cx="1872208" cy="4400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86999"/>
            <a:ext cx="864096" cy="5902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598407"/>
            <a:ext cx="872423" cy="8768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41742"/>
            <a:ext cx="1515937" cy="52651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93" y="3778140"/>
            <a:ext cx="1638300" cy="762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" y="3778140"/>
            <a:ext cx="1944216" cy="4860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0" y="3445286"/>
            <a:ext cx="792090" cy="106392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42440"/>
            <a:ext cx="879326" cy="87932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0" y="3513790"/>
            <a:ext cx="668948" cy="10387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35" y="3822059"/>
            <a:ext cx="1820416" cy="398216"/>
          </a:xfrm>
          <a:prstGeom prst="rect">
            <a:avLst/>
          </a:prstGeom>
        </p:spPr>
      </p:pic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32600" y="1772816"/>
            <a:ext cx="6196053" cy="5232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Partnership: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30709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214" y="4851720"/>
            <a:ext cx="1094162" cy="72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894979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10372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8" y="4698607"/>
            <a:ext cx="972156" cy="87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28408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51" y="5912175"/>
            <a:ext cx="1470921" cy="66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84958"/>
            <a:ext cx="1872208" cy="44008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709895"/>
            <a:ext cx="864096" cy="5902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621303"/>
            <a:ext cx="872423" cy="8768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64638"/>
            <a:ext cx="1515937" cy="52651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" y="3801036"/>
            <a:ext cx="1944216" cy="48605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0" y="3468182"/>
            <a:ext cx="792090" cy="106392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33" y="5759270"/>
            <a:ext cx="1428950" cy="75258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65336"/>
            <a:ext cx="879326" cy="87932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0" y="3536686"/>
            <a:ext cx="668948" cy="10387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35" y="3844955"/>
            <a:ext cx="1820416" cy="398216"/>
          </a:xfrm>
          <a:prstGeom prst="rect">
            <a:avLst/>
          </a:prstGeom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53605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917875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33268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51304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3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060848"/>
            <a:ext cx="7920880" cy="364202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SERVICES - DEFINITIONS</a:t>
            </a:r>
            <a:endParaRPr lang="en-US" altLang="en-US" sz="2000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/>
                <a:ea typeface="Times New Roman"/>
              </a:rPr>
              <a:t>Long-term </a:t>
            </a:r>
            <a:r>
              <a:rPr lang="en-US" dirty="0">
                <a:latin typeface="Arial"/>
                <a:ea typeface="Times New Roman"/>
              </a:rPr>
              <a:t>care for older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Times New Roman"/>
              </a:rPr>
              <a:t>Care and rehabilitation for people with disabilities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ea typeface="Times New Roman"/>
              </a:rPr>
              <a:t>Child care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</a:rPr>
              <a:t>Other services to reach disadvantaged or excluded groups only included if have strong social dialogue sector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DEFINITION OF SOCIAL DIALOUGE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“A dialogue between employers and employees”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40729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COUNTRY CASE STUDIES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Central/ Eastern Europe: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Bulgaria, Czech 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Republic, Lithuania, Poland, Slovenia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Continental Europe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Austria, Belgium</a:t>
            </a: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 France, </a:t>
            </a:r>
            <a:r>
              <a:rPr lang="en-US" alt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Germany, The Netherlands, </a:t>
            </a:r>
            <a:endParaRPr lang="en-US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Nordic region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Finland, Sweden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Southern Europe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Greece, Italy, Spain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UK &amp; Ireland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Scotland, Ireland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446276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COUNTRY CASE STUDIES</a:t>
            </a: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dialogue in social services in Europe is under-researched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Difficulties in estimating the contribution of social services to social and economy – how to measure social value added? 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Statistics about workforce often collected by different government departments so fragmented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Workforce often defined by occupation rather than sector  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Large number of part time jobs in social services – often measured in full-time equivalents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Details of collective agreements – increasingly fragmented and difficult to access</a:t>
            </a:r>
            <a:endParaRPr lang="en-US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1844824"/>
            <a:ext cx="7416824" cy="479105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MAIN </a:t>
            </a:r>
            <a:r>
              <a:rPr lang="en-US" altLang="en-US" sz="20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TRENDS</a:t>
            </a:r>
          </a:p>
          <a:p>
            <a:pPr marL="28575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Form 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 social services – changing from institutional to </a:t>
            </a:r>
            <a:r>
              <a:rPr lang="en-US" alt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personalised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care 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Increasing focus on ‘enabling people to cope’ as compared to ‘doing things for people</a:t>
            </a: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Funding </a:t>
            </a: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 social services – major political issue – different solutions introduced - social insurance, care allowance, health and social care integration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Increased role of for-profit/not for profit private sector providers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services – an economic growth sector  in some countries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393954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LABOUR FORCE PROFILE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Majority </a:t>
            </a:r>
            <a:r>
              <a:rPr lang="en-US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workers - women 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Use of migrant </a:t>
            </a:r>
            <a:r>
              <a:rPr lang="en-US" altLang="en-US" sz="24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labour</a:t>
            </a:r>
            <a:endParaRPr lang="en-US" altLang="en-US" sz="2400" dirty="0" smtClean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Low pay </a:t>
            </a:r>
            <a:endParaRPr lang="en-US" altLang="en-US" sz="24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Low status as caring not valued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Mainly poorly trained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Ageing workforce </a:t>
            </a:r>
            <a:endParaRPr lang="en-US" altLang="en-US" sz="2400" dirty="0" smtClean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Shortages of workers in many countries</a:t>
            </a:r>
            <a:endParaRPr lang="en-US" altLang="en-US" sz="2400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528" y="1844824"/>
            <a:ext cx="7560840" cy="46884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DIALOGUE STRUCTURES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Well-defined social dialogue structures (from mid 20</a:t>
            </a:r>
            <a:r>
              <a:rPr lang="en-US" altLang="en-US" sz="2000" u="sng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century)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Netherlands, Germany, Austria, Belgium, France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Finland, Sweden, Scotland, Italy – (dialogue/ negotiations but term ‘social dialogue’ not used) 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Newly established social dialogue structures (post-1990)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Bulgaria, Czech Republic, Lithuania, Poland, Slovenia</a:t>
            </a:r>
            <a:endParaRPr lang="en-US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20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Recently reformed social dialogue structures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France, Greece, Ireland, Spain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440120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REPRESENTATIVITY - EMPLOYERS</a:t>
            </a:r>
            <a:endParaRPr lang="en-US" altLang="en-US" sz="2000" b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Several employers’ </a:t>
            </a:r>
            <a:r>
              <a:rPr lang="en-US" altLang="en-US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organisations</a:t>
            </a: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covering social services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Germany, Poland, Belgium, Scotland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Some unified employers’ </a:t>
            </a:r>
            <a:r>
              <a:rPr lang="en-US" altLang="en-US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organisations</a:t>
            </a:r>
            <a:endParaRPr lang="en-US" altLang="en-US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Austria, France, The Netherlands 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 employers</a:t>
            </a: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US" altLang="en-US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organisations</a:t>
            </a:r>
            <a:endParaRPr lang="en-US" altLang="en-US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Bulgaria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Creation </a:t>
            </a: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 new potential employers’ </a:t>
            </a:r>
            <a:r>
              <a:rPr lang="en-US" altLang="en-US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organisations</a:t>
            </a:r>
            <a:endParaRPr lang="en-US" altLang="en-US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U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Spain </a:t>
            </a: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1293</Words>
  <Application>Microsoft Office PowerPoint</Application>
  <PresentationFormat>On-screen Show (4:3)</PresentationFormat>
  <Paragraphs>216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 intern</dc:creator>
  <cp:lastModifiedBy>Silvia Mir [EASPD]</cp:lastModifiedBy>
  <cp:revision>86</cp:revision>
  <cp:lastPrinted>2014-09-09T16:46:01Z</cp:lastPrinted>
  <dcterms:created xsi:type="dcterms:W3CDTF">2014-01-20T15:26:43Z</dcterms:created>
  <dcterms:modified xsi:type="dcterms:W3CDTF">2014-10-06T12:37:54Z</dcterms:modified>
</cp:coreProperties>
</file>