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64" r:id="rId3"/>
    <p:sldId id="275" r:id="rId4"/>
    <p:sldId id="263" r:id="rId5"/>
    <p:sldId id="274" r:id="rId6"/>
    <p:sldId id="276" r:id="rId7"/>
    <p:sldId id="277" r:id="rId8"/>
    <p:sldId id="278"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1FF"/>
    <a:srgbClr val="ABDBFF"/>
    <a:srgbClr val="003A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1494" y="-10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tente\Downloads\DATI%20per%20presentazion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tente\Downloads\DATI%20per%20presentazion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tente\Downloads\DATI%20per%20presentazione.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tente\Downloads\DATI%20per%20presentazion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t-IT" sz="1200" dirty="0" smtClean="0"/>
              <a:t>Figure 1 </a:t>
            </a:r>
            <a:r>
              <a:rPr lang="it-IT" sz="1200" dirty="0" err="1" smtClean="0"/>
              <a:t>-Profile</a:t>
            </a:r>
            <a:r>
              <a:rPr lang="it-IT" sz="1200" dirty="0" smtClean="0"/>
              <a:t> (</a:t>
            </a:r>
            <a:r>
              <a:rPr lang="it-IT" sz="1200" dirty="0" err="1" smtClean="0"/>
              <a:t>only</a:t>
            </a:r>
            <a:r>
              <a:rPr lang="it-IT" sz="1200" dirty="0" smtClean="0"/>
              <a:t>) </a:t>
            </a:r>
            <a:r>
              <a:rPr lang="it-IT" sz="1200" dirty="0"/>
              <a:t>Social </a:t>
            </a:r>
            <a:r>
              <a:rPr lang="it-IT" sz="1200" dirty="0" err="1"/>
              <a:t>Services</a:t>
            </a:r>
            <a:r>
              <a:rPr lang="it-IT" sz="1200" dirty="0"/>
              <a:t> (N=44,197)</a:t>
            </a:r>
          </a:p>
        </c:rich>
      </c:tx>
      <c:layout>
        <c:manualLayout>
          <c:xMode val="edge"/>
          <c:yMode val="edge"/>
          <c:x val="0.11910211483093215"/>
          <c:y val="0"/>
        </c:manualLayout>
      </c:layout>
      <c:overlay val="0"/>
    </c:title>
    <c:autoTitleDeleted val="0"/>
    <c:plotArea>
      <c:layout/>
      <c:pieChart>
        <c:varyColors val="1"/>
        <c:ser>
          <c:idx val="0"/>
          <c:order val="0"/>
          <c:tx>
            <c:strRef>
              <c:f>'Profile of social services'!$A$37</c:f>
              <c:strCache>
                <c:ptCount val="1"/>
                <c:pt idx="0">
                  <c:v>Profile Social Services (N=44,197)</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'Profile of social services'!$B$36:$D$36</c:f>
              <c:strCache>
                <c:ptCount val="3"/>
                <c:pt idx="0">
                  <c:v>Pubblic</c:v>
                </c:pt>
                <c:pt idx="1">
                  <c:v>Enterprice</c:v>
                </c:pt>
                <c:pt idx="2">
                  <c:v>Not for Profit</c:v>
                </c:pt>
              </c:strCache>
            </c:strRef>
          </c:cat>
          <c:val>
            <c:numRef>
              <c:f>'Profile of social services'!$B$37:$D$37</c:f>
              <c:numCache>
                <c:formatCode>General</c:formatCode>
                <c:ptCount val="3"/>
                <c:pt idx="0">
                  <c:v>5089</c:v>
                </c:pt>
                <c:pt idx="1">
                  <c:v>6942</c:v>
                </c:pt>
                <c:pt idx="2">
                  <c:v>32166</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r"/>
      <c:layout/>
      <c:overlay val="0"/>
      <c:txPr>
        <a:bodyPr/>
        <a:lstStyle/>
        <a:p>
          <a:pPr>
            <a:defRPr b="1"/>
          </a:pPr>
          <a:endParaRPr lang="en-US"/>
        </a:p>
      </c:txPr>
    </c:legend>
    <c:plotVisOnly val="1"/>
    <c:dispBlanksAs val="zero"/>
    <c:showDLblsOverMax val="0"/>
  </c:chart>
  <c:spPr>
    <a:ln>
      <a:solidFill>
        <a:srgbClr val="C00000"/>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'N Occupati '!$L$13:$L$14</c:f>
              <c:strCache>
                <c:ptCount val="2"/>
                <c:pt idx="0">
                  <c:v> Residential care activities</c:v>
                </c:pt>
                <c:pt idx="1">
                  <c:v> Social work activities without accommodation</c:v>
                </c:pt>
              </c:strCache>
            </c:strRef>
          </c:cat>
          <c:val>
            <c:numRef>
              <c:f>'N Occupati '!$M$13:$M$14</c:f>
              <c:numCache>
                <c:formatCode>General</c:formatCode>
                <c:ptCount val="2"/>
                <c:pt idx="0">
                  <c:v>51504</c:v>
                </c:pt>
                <c:pt idx="1">
                  <c:v>159432</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61463844857491479"/>
          <c:y val="6.8035080980731077E-2"/>
          <c:w val="0.35930292841470562"/>
          <c:h val="0.86392932590743232"/>
        </c:manualLayout>
      </c:layout>
      <c:overlay val="0"/>
    </c:legend>
    <c:plotVisOnly val="1"/>
    <c:dispBlanksAs val="gap"/>
    <c:showDLblsOverMax val="0"/>
  </c:chart>
  <c:spPr>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'N Occupati '!$L$21:$L$22</c:f>
              <c:strCache>
                <c:ptCount val="2"/>
                <c:pt idx="0">
                  <c:v> residential care activities</c:v>
                </c:pt>
                <c:pt idx="1">
                  <c:v> social work activities without accommodation</c:v>
                </c:pt>
              </c:strCache>
            </c:strRef>
          </c:cat>
          <c:val>
            <c:numRef>
              <c:f>'N Occupati '!$M$21:$M$22</c:f>
              <c:numCache>
                <c:formatCode>General</c:formatCode>
                <c:ptCount val="2"/>
                <c:pt idx="0">
                  <c:v>30837</c:v>
                </c:pt>
                <c:pt idx="1">
                  <c:v>15698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275235397555495"/>
          <c:y val="6.6073595191263296E-2"/>
          <c:w val="0.35084500576041872"/>
          <c:h val="0.93392640480873668"/>
        </c:manualLayout>
      </c:layout>
      <c:overlay val="0"/>
    </c:legend>
    <c:plotVisOnly val="1"/>
    <c:dispBlanksAs val="gap"/>
    <c:showDLblsOverMax val="0"/>
  </c:chart>
  <c:spPr>
    <a:ln>
      <a:solidFill>
        <a:srgbClr val="C0000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ln>
              <a:solidFill>
                <a:srgbClr val="FFC000"/>
              </a:solidFill>
            </a:ln>
          </c:spPr>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'N Occupati '!$L$28:$L$29</c:f>
              <c:strCache>
                <c:ptCount val="2"/>
                <c:pt idx="0">
                  <c:v>Social services</c:v>
                </c:pt>
                <c:pt idx="1">
                  <c:v>Income support and maintenance</c:v>
                </c:pt>
              </c:strCache>
            </c:strRef>
          </c:cat>
          <c:val>
            <c:numRef>
              <c:f>'N Occupati '!$M$28:$M$29</c:f>
              <c:numCache>
                <c:formatCode>General</c:formatCode>
                <c:ptCount val="2"/>
                <c:pt idx="0">
                  <c:v>221512</c:v>
                </c:pt>
                <c:pt idx="1">
                  <c:v>1447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spPr>
    <a:ln>
      <a:solidFill>
        <a:schemeClr val="accent1"/>
      </a:solid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29093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1889075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45462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164464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93933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370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77329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69605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4887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97871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109819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7202F-FECB-4E79-8CD7-55010C9D3EAD}" type="datetimeFigureOut">
              <a:rPr lang="en-GB" smtClean="0"/>
              <a:pPr/>
              <a:t>06/10/2014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CF978-C4AA-4AF7-91B6-88C8E82C168B}" type="slidenum">
              <a:rPr lang="en-GB" smtClean="0"/>
              <a:pPr/>
              <a:t>‹#›</a:t>
            </a:fld>
            <a:endParaRPr lang="en-GB"/>
          </a:p>
        </p:txBody>
      </p:sp>
    </p:spTree>
    <p:extLst>
      <p:ext uri="{BB962C8B-B14F-4D97-AF65-F5344CB8AC3E}">
        <p14:creationId xmlns:p14="http://schemas.microsoft.com/office/powerpoint/2010/main" val="1820755812"/>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iopsd@fiopsd.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emf"/><Relationship Id="rId18" Type="http://schemas.openxmlformats.org/officeDocument/2006/relationships/image" Target="../media/image18.pn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png"/><Relationship Id="rId2" Type="http://schemas.openxmlformats.org/officeDocument/2006/relationships/image" Target="../media/image1.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jpeg"/><Relationship Id="rId19" Type="http://schemas.openxmlformats.org/officeDocument/2006/relationships/image" Target="../media/image19.pn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2978584" y="2276871"/>
            <a:ext cx="6196053" cy="2677656"/>
          </a:xfrm>
          <a:prstGeom prst="rect">
            <a:avLst/>
          </a:prstGeom>
          <a:solidFill>
            <a:srgbClr val="89C1FF">
              <a:alpha val="89804"/>
            </a:srgbClr>
          </a:solid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r>
              <a:rPr kumimoji="0" lang="en-US" altLang="en-US" sz="2200" b="1" i="0" u="none" strike="noStrike" cap="none" normalizeH="0" baseline="0" dirty="0" smtClean="0">
                <a:ln>
                  <a:noFill/>
                </a:ln>
                <a:solidFill>
                  <a:schemeClr val="tx1">
                    <a:lumMod val="85000"/>
                    <a:lumOff val="15000"/>
                  </a:schemeClr>
                </a:solidFill>
                <a:effectLst/>
                <a:latin typeface="Arial" pitchFamily="34" charset="0"/>
                <a:cs typeface="Arial" pitchFamily="34" charset="0"/>
              </a:rPr>
              <a:t>Project PESSIS 2</a:t>
            </a:r>
          </a:p>
          <a:p>
            <a:pPr fontAlgn="base">
              <a:spcBef>
                <a:spcPct val="0"/>
              </a:spcBef>
              <a:spcAft>
                <a:spcPts val="1600"/>
              </a:spcAft>
            </a:pPr>
            <a:r>
              <a:rPr lang="en-US" altLang="en-US" sz="2200" b="1" dirty="0" smtClean="0">
                <a:solidFill>
                  <a:schemeClr val="tx1">
                    <a:lumMod val="85000"/>
                    <a:lumOff val="15000"/>
                  </a:schemeClr>
                </a:solidFill>
                <a:latin typeface="Arial" pitchFamily="34" charset="0"/>
                <a:cs typeface="Arial" pitchFamily="34" charset="0"/>
              </a:rPr>
              <a:t>Title: </a:t>
            </a:r>
            <a:r>
              <a:rPr lang="en-US" sz="2400" b="1" dirty="0" smtClean="0"/>
              <a:t>Social Dialogue in the Social Services Sector: the case of Italy</a:t>
            </a:r>
            <a:endParaRPr lang="it-IT" sz="2400" dirty="0" smtClean="0"/>
          </a:p>
          <a:p>
            <a:pPr fontAlgn="base">
              <a:spcBef>
                <a:spcPct val="0"/>
              </a:spcBef>
              <a:spcAft>
                <a:spcPts val="1600"/>
              </a:spcAft>
            </a:pPr>
            <a:r>
              <a:rPr lang="fr-BE" dirty="0" smtClean="0"/>
              <a:t>Liaison </a:t>
            </a:r>
            <a:r>
              <a:rPr lang="fr-BE" dirty="0" err="1" smtClean="0"/>
              <a:t>Agency</a:t>
            </a:r>
            <a:r>
              <a:rPr lang="fr-BE" dirty="0" smtClean="0"/>
              <a:t> </a:t>
            </a:r>
            <a:r>
              <a:rPr lang="fr-BE" dirty="0" err="1" smtClean="0"/>
              <a:t>Flanders</a:t>
            </a:r>
            <a:r>
              <a:rPr lang="fr-BE" dirty="0" smtClean="0"/>
              <a:t>-Europe, Avenue de </a:t>
            </a:r>
            <a:r>
              <a:rPr lang="fr-BE" dirty="0" err="1" smtClean="0"/>
              <a:t>Cortenbergh</a:t>
            </a:r>
            <a:r>
              <a:rPr lang="fr-BE" dirty="0" smtClean="0"/>
              <a:t>, 71, 1000 Brussels</a:t>
            </a:r>
            <a:endParaRPr lang="it-IT"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i="0" u="none" strike="noStrike" cap="none" normalizeH="0" dirty="0" smtClean="0">
                <a:ln>
                  <a:noFill/>
                </a:ln>
                <a:solidFill>
                  <a:schemeClr val="tx1">
                    <a:lumMod val="85000"/>
                    <a:lumOff val="15000"/>
                  </a:schemeClr>
                </a:solidFill>
                <a:effectLst/>
                <a:latin typeface="Arial" pitchFamily="34" charset="0"/>
                <a:cs typeface="Arial" pitchFamily="34" charset="0"/>
              </a:rPr>
              <a:t>Date 23 September 2014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lumMod val="85000"/>
                  <a:lumOff val="15000"/>
                </a:schemeClr>
              </a:solidFill>
              <a:effectLst/>
              <a:latin typeface="Arial" pitchFamily="34" charset="0"/>
              <a:cs typeface="Arial" pitchFamily="34" charset="0"/>
            </a:endParaRPr>
          </a:p>
        </p:txBody>
      </p:sp>
      <p:sp>
        <p:nvSpPr>
          <p:cNvPr id="6" name="Rectangle 2"/>
          <p:cNvSpPr>
            <a:spLocks noChangeArrowheads="1"/>
          </p:cNvSpPr>
          <p:nvPr/>
        </p:nvSpPr>
        <p:spPr bwMode="auto">
          <a:xfrm>
            <a:off x="0" y="5013176"/>
            <a:ext cx="7089916" cy="984885"/>
          </a:xfrm>
          <a:prstGeom prst="rect">
            <a:avLst/>
          </a:prstGeom>
          <a:solidFill>
            <a:srgbClr val="89C1FF">
              <a:alpha val="89999"/>
            </a:srgbClr>
          </a:solid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lumMod val="85000"/>
                  <a:lumOff val="15000"/>
                </a:schemeClr>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dirty="0" err="1" smtClean="0">
                <a:ln>
                  <a:noFill/>
                </a:ln>
                <a:solidFill>
                  <a:schemeClr val="tx1">
                    <a:lumMod val="85000"/>
                    <a:lumOff val="15000"/>
                  </a:schemeClr>
                </a:solidFill>
                <a:effectLst/>
                <a:latin typeface="Arial" pitchFamily="34" charset="0"/>
                <a:cs typeface="Arial" pitchFamily="34" charset="0"/>
              </a:rPr>
              <a:t>Caterina</a:t>
            </a:r>
            <a:r>
              <a:rPr kumimoji="0" lang="en-US" altLang="en-US" sz="2200" b="1" i="0" u="none" strike="noStrike" cap="none" normalizeH="0" dirty="0" smtClean="0">
                <a:ln>
                  <a:noFill/>
                </a:ln>
                <a:solidFill>
                  <a:schemeClr val="tx1">
                    <a:lumMod val="85000"/>
                    <a:lumOff val="15000"/>
                  </a:schemeClr>
                </a:solidFill>
                <a:effectLst/>
                <a:latin typeface="Arial" pitchFamily="34" charset="0"/>
                <a:cs typeface="Arial" pitchFamily="34" charset="0"/>
              </a:rPr>
              <a:t> </a:t>
            </a:r>
            <a:r>
              <a:rPr kumimoji="0" lang="en-US" altLang="en-US" sz="2200" b="1" i="0" u="none" strike="noStrike" cap="none" normalizeH="0" dirty="0" err="1" smtClean="0">
                <a:ln>
                  <a:noFill/>
                </a:ln>
                <a:solidFill>
                  <a:schemeClr val="tx1">
                    <a:lumMod val="85000"/>
                    <a:lumOff val="15000"/>
                  </a:schemeClr>
                </a:solidFill>
                <a:effectLst/>
                <a:latin typeface="Arial" pitchFamily="34" charset="0"/>
                <a:cs typeface="Arial" pitchFamily="34" charset="0"/>
              </a:rPr>
              <a:t>Cortese</a:t>
            </a:r>
            <a:r>
              <a:rPr kumimoji="0" lang="en-US" altLang="en-US" sz="2200" b="1" i="0" u="none" strike="noStrike" cap="none" normalizeH="0" dirty="0" smtClean="0">
                <a:ln>
                  <a:noFill/>
                </a:ln>
                <a:solidFill>
                  <a:schemeClr val="tx1">
                    <a:lumMod val="85000"/>
                    <a:lumOff val="15000"/>
                  </a:schemeClr>
                </a:solidFill>
                <a:effectLst/>
                <a:latin typeface="Arial" pitchFamily="34" charset="0"/>
                <a:cs typeface="Arial" pitchFamily="34" charset="0"/>
              </a:rPr>
              <a:t>, Social Policy Officer, fio.PSD</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200" b="1" dirty="0" smtClean="0">
                <a:solidFill>
                  <a:schemeClr val="tx1">
                    <a:lumMod val="85000"/>
                    <a:lumOff val="15000"/>
                  </a:schemeClr>
                </a:solidFill>
                <a:latin typeface="Arial" pitchFamily="34" charset="0"/>
                <a:cs typeface="Arial" pitchFamily="34" charset="0"/>
                <a:hlinkClick r:id="rId3"/>
              </a:rPr>
              <a:t>fiopsd@fiopsd.org</a:t>
            </a:r>
            <a:r>
              <a:rPr lang="en-US" altLang="en-US" sz="2200" b="1" dirty="0" smtClean="0">
                <a:solidFill>
                  <a:schemeClr val="tx1">
                    <a:lumMod val="85000"/>
                    <a:lumOff val="15000"/>
                  </a:schemeClr>
                </a:solidFill>
                <a:latin typeface="Arial" pitchFamily="34" charset="0"/>
                <a:cs typeface="Arial" pitchFamily="34" charset="0"/>
              </a:rPr>
              <a:t> </a:t>
            </a:r>
            <a:endParaRPr lang="en-US" altLang="en-US" sz="2200" b="1" baseline="0" dirty="0">
              <a:solidFill>
                <a:schemeClr val="tx1">
                  <a:lumMod val="85000"/>
                  <a:lumOff val="15000"/>
                </a:schemeClr>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FFFFFF"/>
              </a:solidFill>
              <a:effectLst/>
              <a:latin typeface="Arial" pitchFamily="34" charset="0"/>
              <a:cs typeface="Arial" pitchFamily="34"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076" y="6235599"/>
            <a:ext cx="2952328" cy="564951"/>
          </a:xfrm>
          <a:prstGeom prst="rect">
            <a:avLst/>
          </a:prstGeom>
        </p:spPr>
      </p:pic>
    </p:spTree>
    <p:extLst>
      <p:ext uri="{BB962C8B-B14F-4D97-AF65-F5344CB8AC3E}">
        <p14:creationId xmlns:p14="http://schemas.microsoft.com/office/powerpoint/2010/main" val="2922803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539552" y="1844824"/>
            <a:ext cx="7344816" cy="6617196"/>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fontAlgn="base">
              <a:spcBef>
                <a:spcPct val="0"/>
              </a:spcBef>
              <a:spcAft>
                <a:spcPts val="400"/>
              </a:spcAft>
            </a:pPr>
            <a:r>
              <a:rPr lang="en-US" sz="2800" b="1" dirty="0" smtClean="0"/>
              <a:t>Social services sector (CISIS 2008):</a:t>
            </a:r>
          </a:p>
          <a:p>
            <a:pPr lvl="0"/>
            <a:r>
              <a:rPr lang="en-US" sz="1600" b="1" dirty="0" smtClean="0"/>
              <a:t>Interventions and Services: </a:t>
            </a:r>
            <a:r>
              <a:rPr lang="en-US" sz="1600" dirty="0" smtClean="0"/>
              <a:t>activities and interventions </a:t>
            </a:r>
            <a:r>
              <a:rPr lang="it-IT" sz="1600" dirty="0" err="1" smtClean="0"/>
              <a:t>provided</a:t>
            </a:r>
            <a:r>
              <a:rPr lang="en-US" sz="1600" dirty="0" smtClean="0"/>
              <a:t> by the social services sector’s workers.</a:t>
            </a:r>
            <a:endParaRPr lang="it-IT" sz="1600" dirty="0" smtClean="0"/>
          </a:p>
          <a:p>
            <a:pPr lvl="0"/>
            <a:endParaRPr lang="en-US" sz="1600" b="1" dirty="0" smtClean="0"/>
          </a:p>
          <a:p>
            <a:pPr lvl="0"/>
            <a:r>
              <a:rPr lang="en-US" sz="1600" b="1" dirty="0" smtClean="0"/>
              <a:t>Money Transfers: </a:t>
            </a:r>
            <a:r>
              <a:rPr lang="en-US" sz="1600" dirty="0" smtClean="0"/>
              <a:t>allowances allocated directly to the users and allowances allocated to those parties providing services through discounted vouchers, tariffs or fees for all users’ categories. This also includes integration (or full payment) of residential and semi-residential facilities. </a:t>
            </a:r>
            <a:endParaRPr lang="it-IT" sz="1600" dirty="0" smtClean="0"/>
          </a:p>
          <a:p>
            <a:pPr lvl="0"/>
            <a:endParaRPr lang="en-US" sz="1600" b="1" dirty="0" smtClean="0"/>
          </a:p>
          <a:p>
            <a:pPr lvl="0"/>
            <a:r>
              <a:rPr lang="en-US" sz="1600" b="1" dirty="0" err="1" smtClean="0"/>
              <a:t>Centres</a:t>
            </a:r>
            <a:r>
              <a:rPr lang="en-US" sz="1600" b="1" dirty="0" smtClean="0"/>
              <a:t>, residential and semi-residential facilities:</a:t>
            </a:r>
            <a:r>
              <a:rPr lang="en-US" sz="1600" dirty="0" smtClean="0"/>
              <a:t> activities and services provided in day </a:t>
            </a:r>
            <a:r>
              <a:rPr lang="en-US" sz="1600" dirty="0" err="1" smtClean="0"/>
              <a:t>centres</a:t>
            </a:r>
            <a:r>
              <a:rPr lang="en-US" sz="1600" dirty="0" smtClean="0"/>
              <a:t>, both residential and semi-residential facilities, and services for early childhood, elderly, persons with disabilities, families, minors, adults with discomforts or homeless people.</a:t>
            </a:r>
          </a:p>
          <a:p>
            <a:pPr lvl="0"/>
            <a:endParaRPr lang="en-US" altLang="en-US" sz="1600" b="1" dirty="0" smtClean="0">
              <a:solidFill>
                <a:schemeClr val="tx1">
                  <a:lumMod val="85000"/>
                  <a:lumOff val="15000"/>
                </a:schemeClr>
              </a:solidFill>
              <a:latin typeface="Arial" pitchFamily="34" charset="0"/>
              <a:cs typeface="Arial" pitchFamily="34" charset="0"/>
            </a:endParaRPr>
          </a:p>
          <a:p>
            <a:pPr lvl="0">
              <a:buFont typeface="Wingdings"/>
              <a:buChar char="à"/>
            </a:pPr>
            <a:r>
              <a:rPr lang="en-US" altLang="en-US" sz="1600" b="1" dirty="0" smtClean="0">
                <a:sym typeface="Wingdings" pitchFamily="2" charset="2"/>
              </a:rPr>
              <a:t>Main social services providers are: </a:t>
            </a:r>
          </a:p>
          <a:p>
            <a:pPr lvl="0"/>
            <a:r>
              <a:rPr lang="en-US" altLang="en-US" sz="1600" b="1" dirty="0" smtClean="0">
                <a:sym typeface="Wingdings" pitchFamily="2" charset="2"/>
              </a:rPr>
              <a:t>	Public Service</a:t>
            </a:r>
          </a:p>
          <a:p>
            <a:pPr lvl="0"/>
            <a:r>
              <a:rPr lang="en-US" altLang="en-US" sz="1600" b="1" dirty="0" smtClean="0">
                <a:sym typeface="Wingdings" pitchFamily="2" charset="2"/>
              </a:rPr>
              <a:t>	Enterprises and Private Organizations</a:t>
            </a:r>
          </a:p>
          <a:p>
            <a:pPr lvl="0"/>
            <a:r>
              <a:rPr lang="en-US" altLang="en-US" sz="1600" b="1" dirty="0" smtClean="0">
                <a:sym typeface="Wingdings" pitchFamily="2" charset="2"/>
              </a:rPr>
              <a:t>	Not for profit Organizations (NGOs)</a:t>
            </a:r>
          </a:p>
          <a:p>
            <a:pPr lvl="0"/>
            <a:r>
              <a:rPr lang="en-US" altLang="en-US" sz="1600" b="1" dirty="0" smtClean="0">
                <a:solidFill>
                  <a:schemeClr val="tx1">
                    <a:lumMod val="85000"/>
                    <a:lumOff val="15000"/>
                  </a:schemeClr>
                </a:solidFill>
                <a:latin typeface="Arial" pitchFamily="34" charset="0"/>
                <a:cs typeface="Arial" pitchFamily="34" charset="0"/>
                <a:sym typeface="Wingdings" pitchFamily="2" charset="2"/>
              </a:rPr>
              <a:t>	</a:t>
            </a:r>
            <a:endParaRPr lang="en-US" altLang="en-US" sz="16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1429721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395536" y="1844824"/>
            <a:ext cx="7416824" cy="5037276"/>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fontAlgn="base">
              <a:spcBef>
                <a:spcPct val="0"/>
              </a:spcBef>
              <a:spcAft>
                <a:spcPts val="400"/>
              </a:spcAft>
            </a:pPr>
            <a:r>
              <a:rPr lang="it-IT" sz="2000" b="1" dirty="0" err="1" smtClean="0"/>
              <a:t>How</a:t>
            </a:r>
            <a:r>
              <a:rPr lang="it-IT" sz="2000" b="1" dirty="0" smtClean="0"/>
              <a:t> </a:t>
            </a:r>
            <a:r>
              <a:rPr lang="it-IT" sz="2000" b="1" dirty="0" err="1" smtClean="0"/>
              <a:t>many</a:t>
            </a:r>
            <a:r>
              <a:rPr lang="it-IT" sz="2000" b="1" dirty="0" smtClean="0"/>
              <a:t> social </a:t>
            </a:r>
            <a:r>
              <a:rPr lang="it-IT" sz="2000" b="1" dirty="0" err="1" smtClean="0"/>
              <a:t>services</a:t>
            </a:r>
            <a:r>
              <a:rPr lang="it-IT" sz="2000" b="1" dirty="0" smtClean="0"/>
              <a:t> </a:t>
            </a:r>
            <a:r>
              <a:rPr lang="it-IT" sz="2000" b="1" dirty="0" err="1" smtClean="0"/>
              <a:t>organisations</a:t>
            </a:r>
            <a:r>
              <a:rPr lang="it-IT" sz="2000" b="1" dirty="0" smtClean="0"/>
              <a:t> in the public, private, </a:t>
            </a:r>
            <a:r>
              <a:rPr lang="it-IT" sz="2000" b="1" dirty="0" err="1" smtClean="0"/>
              <a:t>not-for-profit</a:t>
            </a:r>
            <a:r>
              <a:rPr lang="it-IT" sz="2000" b="1" dirty="0" smtClean="0"/>
              <a:t> </a:t>
            </a:r>
            <a:r>
              <a:rPr lang="it-IT" sz="2000" b="1" dirty="0" err="1" smtClean="0"/>
              <a:t>sectors</a:t>
            </a:r>
            <a:r>
              <a:rPr lang="it-IT" sz="2000" b="1" dirty="0" smtClean="0"/>
              <a:t>? </a:t>
            </a:r>
          </a:p>
          <a:p>
            <a:pPr lvl="0" fontAlgn="base">
              <a:spcBef>
                <a:spcPct val="0"/>
              </a:spcBef>
              <a:spcAft>
                <a:spcPts val="400"/>
              </a:spcAft>
            </a:pPr>
            <a:endParaRPr lang="en-US" dirty="0" smtClean="0"/>
          </a:p>
          <a:p>
            <a:pPr lvl="0" fontAlgn="base">
              <a:spcBef>
                <a:spcPct val="0"/>
              </a:spcBef>
              <a:spcAft>
                <a:spcPts val="400"/>
              </a:spcAft>
            </a:pPr>
            <a:r>
              <a:rPr lang="en-US" dirty="0" smtClean="0"/>
              <a:t>A few clarifications: </a:t>
            </a:r>
          </a:p>
          <a:p>
            <a:pPr lvl="0" fontAlgn="base">
              <a:spcBef>
                <a:spcPct val="0"/>
              </a:spcBef>
              <a:spcAft>
                <a:spcPts val="400"/>
              </a:spcAft>
            </a:pPr>
            <a:endParaRPr lang="en-US" dirty="0" smtClean="0"/>
          </a:p>
          <a:p>
            <a:pPr lvl="0" fontAlgn="base">
              <a:spcBef>
                <a:spcPct val="0"/>
              </a:spcBef>
              <a:spcAft>
                <a:spcPts val="400"/>
              </a:spcAft>
              <a:buFont typeface="Wingdings" pitchFamily="2" charset="2"/>
              <a:buChar char="Ø"/>
            </a:pPr>
            <a:r>
              <a:rPr lang="en-US" dirty="0" smtClean="0"/>
              <a:t>Industry and Service Census by the </a:t>
            </a:r>
            <a:r>
              <a:rPr lang="en-US" i="1" dirty="0" smtClean="0"/>
              <a:t>Italian national statistical Institute </a:t>
            </a:r>
            <a:r>
              <a:rPr lang="en-US" dirty="0" smtClean="0"/>
              <a:t>(ISTAT) is the main official source of information related to the social services sector</a:t>
            </a:r>
          </a:p>
          <a:p>
            <a:pPr lvl="0" fontAlgn="base">
              <a:spcBef>
                <a:spcPct val="0"/>
              </a:spcBef>
              <a:spcAft>
                <a:spcPts val="400"/>
              </a:spcAft>
              <a:buFont typeface="Wingdings" pitchFamily="2" charset="2"/>
              <a:buChar char="Ø"/>
            </a:pPr>
            <a:endParaRPr lang="en-US" dirty="0" smtClean="0"/>
          </a:p>
          <a:p>
            <a:pPr lvl="0" fontAlgn="base">
              <a:spcBef>
                <a:spcPct val="0"/>
              </a:spcBef>
              <a:spcAft>
                <a:spcPts val="400"/>
              </a:spcAft>
              <a:buFont typeface="Wingdings" pitchFamily="2" charset="2"/>
              <a:buChar char="Ø"/>
            </a:pPr>
            <a:r>
              <a:rPr lang="en-US" dirty="0" smtClean="0"/>
              <a:t>(but) available and disaggregated data not consider Public, Private, and Non-Profit sectors as a whole </a:t>
            </a:r>
          </a:p>
          <a:p>
            <a:pPr lvl="0" fontAlgn="base">
              <a:spcBef>
                <a:spcPct val="0"/>
              </a:spcBef>
              <a:spcAft>
                <a:spcPts val="400"/>
              </a:spcAft>
              <a:buFont typeface="Wingdings" pitchFamily="2" charset="2"/>
              <a:buChar char="Ø"/>
            </a:pPr>
            <a:endParaRPr lang="en-US" dirty="0" smtClean="0"/>
          </a:p>
          <a:p>
            <a:pPr lvl="0" fontAlgn="base">
              <a:spcBef>
                <a:spcPct val="0"/>
              </a:spcBef>
              <a:spcAft>
                <a:spcPts val="400"/>
              </a:spcAft>
              <a:buFont typeface="Wingdings" pitchFamily="2" charset="2"/>
              <a:buChar char="Ø"/>
            </a:pPr>
            <a:r>
              <a:rPr lang="en-US" dirty="0" smtClean="0"/>
              <a:t>Methodological criteria of collecting data of the last two Census (2001 and 2011) are different and hardly comparable</a:t>
            </a:r>
            <a:endParaRPr lang="en-US" altLang="en-US"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3877996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179512" y="1844824"/>
            <a:ext cx="7416824" cy="1497846"/>
          </a:xfrm>
          <a:prstGeom prst="rect">
            <a:avLst/>
          </a:prstGeom>
          <a:noFill/>
          <a:ln>
            <a:noFill/>
          </a:ln>
          <a:extLst/>
        </p:spPr>
        <p:txBody>
          <a:bodyPr vert="horz" wrap="square" lIns="228600" tIns="0" rIns="228600" bIns="0" numCol="1" anchor="t" anchorCtr="0" compatLnSpc="1">
            <a:prstTxWarp prst="textNoShape">
              <a:avLst/>
            </a:prstTxWarp>
            <a:spAutoFit/>
          </a:bodyPr>
          <a:lstStyle/>
          <a:p>
            <a:pPr algn="ctr"/>
            <a:r>
              <a:rPr lang="en-US" sz="1400" b="1" dirty="0" smtClean="0"/>
              <a:t>       Table 1 – Local Active Units per social services* in the Public, Private and Third Sector (</a:t>
            </a:r>
            <a:r>
              <a:rPr lang="en-US" sz="1400" b="1" dirty="0" err="1" smtClean="0"/>
              <a:t>a.v</a:t>
            </a:r>
            <a:r>
              <a:rPr lang="en-US" sz="1400" b="1" dirty="0" smtClean="0"/>
              <a:t>.)   </a:t>
            </a:r>
            <a:endParaRPr lang="it-IT" sz="1400" dirty="0" smtClean="0"/>
          </a:p>
          <a:p>
            <a:pPr marL="0" marR="0" lvl="0" indent="0" algn="ctr"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graphicFrame>
        <p:nvGraphicFramePr>
          <p:cNvPr id="4" name="Tabella 3"/>
          <p:cNvGraphicFramePr>
            <a:graphicFrameLocks noGrp="1"/>
          </p:cNvGraphicFramePr>
          <p:nvPr/>
        </p:nvGraphicFramePr>
        <p:xfrm>
          <a:off x="1763688" y="2132856"/>
          <a:ext cx="5184577" cy="1728192"/>
        </p:xfrm>
        <a:graphic>
          <a:graphicData uri="http://schemas.openxmlformats.org/drawingml/2006/table">
            <a:tbl>
              <a:tblPr/>
              <a:tblGrid>
                <a:gridCol w="1139605"/>
                <a:gridCol w="801481"/>
                <a:gridCol w="1127082"/>
                <a:gridCol w="1076989"/>
                <a:gridCol w="1039420"/>
              </a:tblGrid>
              <a:tr h="752546">
                <a:tc>
                  <a:txBody>
                    <a:bodyPr/>
                    <a:lstStyle/>
                    <a:p>
                      <a:pPr>
                        <a:lnSpc>
                          <a:spcPct val="107000"/>
                        </a:lnSpc>
                      </a:pPr>
                      <a:endParaRPr lang="it-IT" sz="1100" dirty="0">
                        <a:latin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en-US" sz="1100" b="1" i="1" dirty="0">
                          <a:solidFill>
                            <a:srgbClr val="000000"/>
                          </a:solidFill>
                          <a:latin typeface="Calibri"/>
                          <a:ea typeface="Calibri"/>
                          <a:cs typeface="Times New Roman"/>
                        </a:rPr>
                        <a:t>Total Number of local active units</a:t>
                      </a:r>
                      <a:endParaRPr lang="it-IT" sz="11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en-US" sz="1100" b="1">
                          <a:solidFill>
                            <a:srgbClr val="000000"/>
                          </a:solidFill>
                          <a:latin typeface="Calibri"/>
                          <a:ea typeface="Calibri"/>
                          <a:cs typeface="Times New Roman"/>
                        </a:rPr>
                        <a:t>Human health and social work activities</a:t>
                      </a:r>
                      <a:endParaRPr lang="it-IT" sz="110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en-US" sz="1100" b="1" dirty="0">
                          <a:solidFill>
                            <a:srgbClr val="000000"/>
                          </a:solidFill>
                          <a:latin typeface="Calibri"/>
                          <a:ea typeface="Calibri"/>
                          <a:cs typeface="Times New Roman"/>
                        </a:rPr>
                        <a:t>Social services and emergency prevention</a:t>
                      </a:r>
                      <a:endParaRPr lang="it-IT" sz="11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en-US" sz="1100" b="1" dirty="0">
                          <a:solidFill>
                            <a:srgbClr val="000000"/>
                          </a:solidFill>
                          <a:latin typeface="Calibri"/>
                          <a:ea typeface="Calibri"/>
                          <a:cs typeface="Times New Roman"/>
                        </a:rPr>
                        <a:t>Only Social Services</a:t>
                      </a:r>
                      <a:endParaRPr lang="it-IT" sz="11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99791">
                <a:tc>
                  <a:txBody>
                    <a:bodyPr/>
                    <a:lstStyle/>
                    <a:p>
                      <a:pPr algn="r">
                        <a:lnSpc>
                          <a:spcPct val="107000"/>
                        </a:lnSpc>
                        <a:spcAft>
                          <a:spcPts val="800"/>
                        </a:spcAft>
                      </a:pPr>
                      <a:r>
                        <a:rPr lang="it-IT" sz="1100" b="1">
                          <a:solidFill>
                            <a:srgbClr val="000000"/>
                          </a:solidFill>
                          <a:latin typeface="Calibri"/>
                          <a:ea typeface="Calibri"/>
                          <a:cs typeface="Times New Roman"/>
                        </a:rPr>
                        <a:t>Public</a:t>
                      </a:r>
                      <a:endParaRPr lang="it-IT" sz="110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r">
                        <a:lnSpc>
                          <a:spcPct val="107000"/>
                        </a:lnSpc>
                        <a:spcAft>
                          <a:spcPts val="800"/>
                        </a:spcAft>
                      </a:pPr>
                      <a:r>
                        <a:rPr lang="it-IT" sz="1100" i="1">
                          <a:solidFill>
                            <a:srgbClr val="000000"/>
                          </a:solidFill>
                          <a:latin typeface="Calibri"/>
                          <a:ea typeface="Calibri"/>
                          <a:cs typeface="Times New Roman"/>
                        </a:rPr>
                        <a:t>109,358</a:t>
                      </a:r>
                      <a:endParaRPr lang="it-IT" sz="110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ctr">
                        <a:lnSpc>
                          <a:spcPct val="107000"/>
                        </a:lnSpc>
                        <a:spcAft>
                          <a:spcPts val="800"/>
                        </a:spcAft>
                      </a:pPr>
                      <a:r>
                        <a:rPr lang="it-IT" sz="1100">
                          <a:solidFill>
                            <a:srgbClr val="000000"/>
                          </a:solidFill>
                          <a:latin typeface="Calibri"/>
                          <a:ea typeface="Calibri"/>
                          <a:cs typeface="Times New Roman"/>
                        </a:rPr>
                        <a:t>12,289</a:t>
                      </a:r>
                      <a:endParaRPr lang="it-IT" sz="110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ctr">
                        <a:lnSpc>
                          <a:spcPct val="107000"/>
                        </a:lnSpc>
                        <a:spcAft>
                          <a:spcPts val="800"/>
                        </a:spcAft>
                      </a:pPr>
                      <a:r>
                        <a:rPr lang="it-IT" sz="1100">
                          <a:solidFill>
                            <a:srgbClr val="000000"/>
                          </a:solidFill>
                          <a:latin typeface="Calibri"/>
                          <a:ea typeface="Calibri"/>
                          <a:cs typeface="Times New Roman"/>
                        </a:rPr>
                        <a:t>-</a:t>
                      </a:r>
                      <a:endParaRPr lang="it-IT" sz="110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ctr">
                        <a:lnSpc>
                          <a:spcPct val="107000"/>
                        </a:lnSpc>
                        <a:spcAft>
                          <a:spcPts val="800"/>
                        </a:spcAft>
                      </a:pPr>
                      <a:r>
                        <a:rPr lang="it-IT" sz="1100" dirty="0">
                          <a:solidFill>
                            <a:srgbClr val="000000"/>
                          </a:solidFill>
                          <a:latin typeface="Calibri"/>
                          <a:ea typeface="Calibri"/>
                          <a:cs typeface="Times New Roman"/>
                        </a:rPr>
                        <a:t>5,089</a:t>
                      </a:r>
                      <a:endParaRPr lang="it-IT" sz="1100" dirty="0">
                        <a:latin typeface="Calibri"/>
                        <a:ea typeface="Calibri"/>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r>
              <a:tr h="376273">
                <a:tc>
                  <a:txBody>
                    <a:bodyPr/>
                    <a:lstStyle/>
                    <a:p>
                      <a:pPr algn="r">
                        <a:lnSpc>
                          <a:spcPct val="107000"/>
                        </a:lnSpc>
                        <a:spcAft>
                          <a:spcPts val="800"/>
                        </a:spcAft>
                      </a:pPr>
                      <a:r>
                        <a:rPr lang="it-IT" sz="1100" b="1" dirty="0" err="1">
                          <a:solidFill>
                            <a:srgbClr val="000000"/>
                          </a:solidFill>
                          <a:latin typeface="Calibri"/>
                          <a:ea typeface="Calibri"/>
                          <a:cs typeface="Times New Roman"/>
                        </a:rPr>
                        <a:t>Enterprise-for</a:t>
                      </a:r>
                      <a:r>
                        <a:rPr lang="it-IT" sz="1100" b="1" dirty="0">
                          <a:solidFill>
                            <a:srgbClr val="000000"/>
                          </a:solidFill>
                          <a:latin typeface="Calibri"/>
                          <a:ea typeface="Calibri"/>
                          <a:cs typeface="Times New Roman"/>
                        </a:rPr>
                        <a:t> profit</a:t>
                      </a:r>
                      <a:endParaRPr lang="it-IT" sz="1100" dirty="0">
                        <a:latin typeface="Calibri"/>
                        <a:ea typeface="Calibri"/>
                        <a:cs typeface="Times New Roman"/>
                      </a:endParaRPr>
                    </a:p>
                  </a:txBody>
                  <a:tcPr marL="68580" marR="68580" marT="0" marB="0">
                    <a:lnL>
                      <a:noFill/>
                    </a:lnL>
                    <a:lnR>
                      <a:noFill/>
                    </a:lnR>
                    <a:lnT>
                      <a:noFill/>
                    </a:lnT>
                    <a:lnB>
                      <a:noFill/>
                    </a:lnB>
                  </a:tcPr>
                </a:tc>
                <a:tc>
                  <a:txBody>
                    <a:bodyPr/>
                    <a:lstStyle/>
                    <a:p>
                      <a:pPr algn="r">
                        <a:lnSpc>
                          <a:spcPct val="107000"/>
                        </a:lnSpc>
                        <a:spcAft>
                          <a:spcPts val="800"/>
                        </a:spcAft>
                      </a:pPr>
                      <a:r>
                        <a:rPr lang="it-IT" sz="1100" i="1">
                          <a:solidFill>
                            <a:srgbClr val="000000"/>
                          </a:solidFill>
                          <a:latin typeface="Calibri"/>
                          <a:ea typeface="Calibri"/>
                          <a:cs typeface="Times New Roman"/>
                        </a:rPr>
                        <a:t>4,425,950</a:t>
                      </a:r>
                      <a:endParaRPr lang="it-IT" sz="110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800"/>
                        </a:spcAft>
                      </a:pPr>
                      <a:r>
                        <a:rPr lang="it-IT" sz="1100" dirty="0">
                          <a:solidFill>
                            <a:srgbClr val="000000"/>
                          </a:solidFill>
                          <a:latin typeface="Calibri"/>
                          <a:ea typeface="Calibri"/>
                          <a:cs typeface="Times New Roman"/>
                        </a:rPr>
                        <a:t>246,770</a:t>
                      </a:r>
                      <a:endParaRPr lang="it-IT" sz="1100" dirty="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800"/>
                        </a:spcAft>
                      </a:pPr>
                      <a:r>
                        <a:rPr lang="it-IT" sz="1100" dirty="0">
                          <a:solidFill>
                            <a:srgbClr val="000000"/>
                          </a:solidFill>
                          <a:latin typeface="Calibri"/>
                          <a:ea typeface="Calibri"/>
                          <a:cs typeface="Times New Roman"/>
                        </a:rPr>
                        <a:t>-</a:t>
                      </a:r>
                      <a:endParaRPr lang="it-IT" sz="1100" dirty="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07000"/>
                        </a:lnSpc>
                        <a:spcAft>
                          <a:spcPts val="800"/>
                        </a:spcAft>
                      </a:pPr>
                      <a:r>
                        <a:rPr lang="it-IT" sz="1100" dirty="0">
                          <a:solidFill>
                            <a:srgbClr val="000000"/>
                          </a:solidFill>
                          <a:latin typeface="Calibri"/>
                          <a:ea typeface="Calibri"/>
                          <a:cs typeface="Times New Roman"/>
                        </a:rPr>
                        <a:t>6,942</a:t>
                      </a:r>
                      <a:endParaRPr lang="it-IT" sz="1100" dirty="0">
                        <a:latin typeface="Calibri"/>
                        <a:ea typeface="Calibri"/>
                        <a:cs typeface="Times New Roman"/>
                      </a:endParaRPr>
                    </a:p>
                  </a:txBody>
                  <a:tcPr marL="68580" marR="68580" marT="0" marB="0">
                    <a:lnL>
                      <a:noFill/>
                    </a:lnL>
                    <a:lnR>
                      <a:noFill/>
                    </a:lnR>
                    <a:lnT>
                      <a:noFill/>
                    </a:lnT>
                    <a:lnB>
                      <a:noFill/>
                    </a:lnB>
                  </a:tcPr>
                </a:tc>
              </a:tr>
              <a:tr h="199791">
                <a:tc>
                  <a:txBody>
                    <a:bodyPr/>
                    <a:lstStyle/>
                    <a:p>
                      <a:pPr algn="r">
                        <a:lnSpc>
                          <a:spcPct val="107000"/>
                        </a:lnSpc>
                        <a:spcAft>
                          <a:spcPts val="800"/>
                        </a:spcAft>
                      </a:pPr>
                      <a:r>
                        <a:rPr lang="it-IT" sz="1100" b="1">
                          <a:solidFill>
                            <a:srgbClr val="000000"/>
                          </a:solidFill>
                          <a:latin typeface="Calibri"/>
                          <a:ea typeface="Calibri"/>
                          <a:cs typeface="Times New Roman"/>
                        </a:rPr>
                        <a:t>Not For Profit</a:t>
                      </a:r>
                      <a:endParaRPr lang="it-IT" sz="1100">
                        <a:latin typeface="Calibri"/>
                        <a:ea typeface="Calibri"/>
                        <a:cs typeface="Times New Roman"/>
                      </a:endParaRPr>
                    </a:p>
                  </a:txBody>
                  <a:tcPr marL="68580" marR="68580" marT="0" marB="0">
                    <a:lnL>
                      <a:noFill/>
                    </a:lnL>
                    <a:lnR>
                      <a:noFill/>
                    </a:lnR>
                    <a:lnT>
                      <a:noFill/>
                    </a:lnT>
                    <a:lnB>
                      <a:noFill/>
                    </a:lnB>
                    <a:solidFill>
                      <a:srgbClr val="EFD3D2"/>
                    </a:solidFill>
                  </a:tcPr>
                </a:tc>
                <a:tc>
                  <a:txBody>
                    <a:bodyPr/>
                    <a:lstStyle/>
                    <a:p>
                      <a:pPr algn="r">
                        <a:lnSpc>
                          <a:spcPct val="107000"/>
                        </a:lnSpc>
                        <a:spcAft>
                          <a:spcPts val="800"/>
                        </a:spcAft>
                      </a:pPr>
                      <a:r>
                        <a:rPr lang="it-IT" sz="1100" i="1">
                          <a:solidFill>
                            <a:srgbClr val="000000"/>
                          </a:solidFill>
                          <a:latin typeface="Calibri"/>
                          <a:ea typeface="Calibri"/>
                          <a:cs typeface="Times New Roman"/>
                        </a:rPr>
                        <a:t>347,602</a:t>
                      </a:r>
                      <a:endParaRPr lang="it-IT" sz="1100">
                        <a:latin typeface="Calibri"/>
                        <a:ea typeface="Calibri"/>
                        <a:cs typeface="Times New Roman"/>
                      </a:endParaRPr>
                    </a:p>
                  </a:txBody>
                  <a:tcPr marL="68580" marR="68580" marT="0" marB="0">
                    <a:lnL>
                      <a:noFill/>
                    </a:lnL>
                    <a:lnR>
                      <a:noFill/>
                    </a:lnR>
                    <a:lnT>
                      <a:noFill/>
                    </a:lnT>
                    <a:lnB>
                      <a:noFill/>
                    </a:lnB>
                    <a:solidFill>
                      <a:srgbClr val="EFD3D2"/>
                    </a:solidFill>
                  </a:tcPr>
                </a:tc>
                <a:tc>
                  <a:txBody>
                    <a:bodyPr/>
                    <a:lstStyle/>
                    <a:p>
                      <a:pPr algn="ctr">
                        <a:lnSpc>
                          <a:spcPct val="107000"/>
                        </a:lnSpc>
                        <a:spcAft>
                          <a:spcPts val="800"/>
                        </a:spcAft>
                      </a:pPr>
                      <a:r>
                        <a:rPr lang="it-IT" sz="1100">
                          <a:solidFill>
                            <a:srgbClr val="000000"/>
                          </a:solidFill>
                          <a:latin typeface="Calibri"/>
                          <a:ea typeface="Calibri"/>
                          <a:cs typeface="Times New Roman"/>
                        </a:rPr>
                        <a:t>-</a:t>
                      </a:r>
                      <a:endParaRPr lang="it-IT" sz="1100">
                        <a:latin typeface="Calibri"/>
                        <a:ea typeface="Calibri"/>
                        <a:cs typeface="Times New Roman"/>
                      </a:endParaRPr>
                    </a:p>
                  </a:txBody>
                  <a:tcPr marL="68580" marR="68580" marT="0" marB="0">
                    <a:lnL>
                      <a:noFill/>
                    </a:lnL>
                    <a:lnR>
                      <a:noFill/>
                    </a:lnR>
                    <a:lnT>
                      <a:noFill/>
                    </a:lnT>
                    <a:lnB>
                      <a:noFill/>
                    </a:lnB>
                    <a:solidFill>
                      <a:srgbClr val="EFD3D2"/>
                    </a:solidFill>
                  </a:tcPr>
                </a:tc>
                <a:tc>
                  <a:txBody>
                    <a:bodyPr/>
                    <a:lstStyle/>
                    <a:p>
                      <a:pPr algn="ctr">
                        <a:lnSpc>
                          <a:spcPct val="107000"/>
                        </a:lnSpc>
                        <a:spcAft>
                          <a:spcPts val="800"/>
                        </a:spcAft>
                      </a:pPr>
                      <a:r>
                        <a:rPr lang="it-IT" sz="1100">
                          <a:solidFill>
                            <a:srgbClr val="000000"/>
                          </a:solidFill>
                          <a:latin typeface="Calibri"/>
                          <a:ea typeface="Calibri"/>
                          <a:cs typeface="Times New Roman"/>
                        </a:rPr>
                        <a:t>35,992</a:t>
                      </a:r>
                      <a:endParaRPr lang="it-IT" sz="1100">
                        <a:latin typeface="Calibri"/>
                        <a:ea typeface="Calibri"/>
                        <a:cs typeface="Times New Roman"/>
                      </a:endParaRPr>
                    </a:p>
                  </a:txBody>
                  <a:tcPr marL="68580" marR="68580" marT="0" marB="0">
                    <a:lnL>
                      <a:noFill/>
                    </a:lnL>
                    <a:lnR>
                      <a:noFill/>
                    </a:lnR>
                    <a:lnT>
                      <a:noFill/>
                    </a:lnT>
                    <a:lnB>
                      <a:noFill/>
                    </a:lnB>
                    <a:solidFill>
                      <a:srgbClr val="EFD3D2"/>
                    </a:solidFill>
                  </a:tcPr>
                </a:tc>
                <a:tc>
                  <a:txBody>
                    <a:bodyPr/>
                    <a:lstStyle/>
                    <a:p>
                      <a:pPr algn="ctr">
                        <a:lnSpc>
                          <a:spcPct val="107000"/>
                        </a:lnSpc>
                        <a:spcAft>
                          <a:spcPts val="800"/>
                        </a:spcAft>
                      </a:pPr>
                      <a:r>
                        <a:rPr lang="it-IT" sz="1100" dirty="0">
                          <a:solidFill>
                            <a:srgbClr val="000000"/>
                          </a:solidFill>
                          <a:latin typeface="Calibri"/>
                          <a:ea typeface="Calibri"/>
                          <a:cs typeface="Times New Roman"/>
                        </a:rPr>
                        <a:t>32,166</a:t>
                      </a:r>
                      <a:endParaRPr lang="it-IT" sz="1100" dirty="0">
                        <a:latin typeface="Calibri"/>
                        <a:ea typeface="Calibri"/>
                        <a:cs typeface="Times New Roman"/>
                      </a:endParaRPr>
                    </a:p>
                  </a:txBody>
                  <a:tcPr marL="68580" marR="68580" marT="0" marB="0">
                    <a:lnL>
                      <a:noFill/>
                    </a:lnL>
                    <a:lnR>
                      <a:noFill/>
                    </a:lnR>
                    <a:lnT>
                      <a:noFill/>
                    </a:lnT>
                    <a:lnB>
                      <a:noFill/>
                    </a:lnB>
                    <a:solidFill>
                      <a:srgbClr val="EFD3D2"/>
                    </a:solidFill>
                  </a:tcPr>
                </a:tc>
              </a:tr>
              <a:tr h="199791">
                <a:tc>
                  <a:txBody>
                    <a:bodyPr/>
                    <a:lstStyle/>
                    <a:p>
                      <a:pPr algn="r">
                        <a:lnSpc>
                          <a:spcPct val="107000"/>
                        </a:lnSpc>
                        <a:spcAft>
                          <a:spcPts val="800"/>
                        </a:spcAft>
                      </a:pPr>
                      <a:r>
                        <a:rPr lang="it-IT" sz="1100" b="1" dirty="0">
                          <a:solidFill>
                            <a:srgbClr val="000000"/>
                          </a:solidFill>
                          <a:latin typeface="Calibri"/>
                          <a:ea typeface="Calibri"/>
                          <a:cs typeface="Times New Roman"/>
                        </a:rPr>
                        <a:t>Tot</a:t>
                      </a:r>
                      <a:endParaRPr lang="it-IT" sz="1100" dirty="0">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r">
                        <a:lnSpc>
                          <a:spcPct val="107000"/>
                        </a:lnSpc>
                        <a:spcAft>
                          <a:spcPts val="800"/>
                        </a:spcAft>
                      </a:pPr>
                      <a:r>
                        <a:rPr lang="it-IT" sz="1100" b="1" i="1" dirty="0">
                          <a:solidFill>
                            <a:srgbClr val="000000"/>
                          </a:solidFill>
                          <a:latin typeface="Calibri"/>
                          <a:ea typeface="Calibri"/>
                          <a:cs typeface="Times New Roman"/>
                        </a:rPr>
                        <a:t>4,882,910</a:t>
                      </a:r>
                      <a:endParaRPr lang="it-IT" sz="1100" dirty="0">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it-IT" sz="1100" b="1">
                          <a:solidFill>
                            <a:srgbClr val="000000"/>
                          </a:solidFill>
                          <a:latin typeface="Calibri"/>
                          <a:ea typeface="Calibri"/>
                          <a:cs typeface="Times New Roman"/>
                        </a:rPr>
                        <a:t>259,059</a:t>
                      </a:r>
                      <a:endParaRPr lang="it-IT" sz="1100">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it-IT" sz="1100" b="1">
                          <a:solidFill>
                            <a:srgbClr val="000000"/>
                          </a:solidFill>
                          <a:latin typeface="Calibri"/>
                          <a:ea typeface="Calibri"/>
                          <a:cs typeface="Times New Roman"/>
                        </a:rPr>
                        <a:t>35,992</a:t>
                      </a:r>
                      <a:endParaRPr lang="it-IT" sz="1100">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ctr">
                        <a:lnSpc>
                          <a:spcPct val="107000"/>
                        </a:lnSpc>
                        <a:spcAft>
                          <a:spcPts val="800"/>
                        </a:spcAft>
                      </a:pPr>
                      <a:r>
                        <a:rPr lang="it-IT" sz="1100" b="1" dirty="0" smtClean="0">
                          <a:solidFill>
                            <a:srgbClr val="000000"/>
                          </a:solidFill>
                          <a:latin typeface="Calibri"/>
                          <a:ea typeface="Calibri"/>
                          <a:cs typeface="Times New Roman"/>
                        </a:rPr>
                        <a:t>44,197</a:t>
                      </a:r>
                      <a:endParaRPr lang="it-IT" sz="1100" dirty="0">
                        <a:latin typeface="Calibri"/>
                        <a:ea typeface="Calibri"/>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121469876"/>
              </p:ext>
            </p:extLst>
          </p:nvPr>
        </p:nvGraphicFramePr>
        <p:xfrm>
          <a:off x="4572000" y="4149080"/>
          <a:ext cx="4248472" cy="2492896"/>
        </p:xfrm>
        <a:graphic>
          <a:graphicData uri="http://schemas.openxmlformats.org/drawingml/2006/chart">
            <c:chart xmlns:c="http://schemas.openxmlformats.org/drawingml/2006/chart" xmlns:r="http://schemas.openxmlformats.org/officeDocument/2006/relationships" r:id="rId3"/>
          </a:graphicData>
        </a:graphic>
      </p:graphicFrame>
      <p:sp>
        <p:nvSpPr>
          <p:cNvPr id="8" name="Callout con freccia in su 7"/>
          <p:cNvSpPr/>
          <p:nvPr/>
        </p:nvSpPr>
        <p:spPr>
          <a:xfrm>
            <a:off x="323528" y="4077072"/>
            <a:ext cx="3816424" cy="2520280"/>
          </a:xfrm>
          <a:prstGeom prst="upArrowCallout">
            <a:avLst>
              <a:gd name="adj1" fmla="val 4126"/>
              <a:gd name="adj2" fmla="val 14563"/>
              <a:gd name="adj3" fmla="val 25000"/>
              <a:gd name="adj4" fmla="val 69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 According to the definition of PESSIS II, the mentioned social services include </a:t>
            </a:r>
            <a:r>
              <a:rPr lang="en-US" sz="1200" b="1" dirty="0" smtClean="0"/>
              <a:t>social services for long-term care for elderly; Care and rehabilitation for people with disabilities; social assistance services; Child-care; personal assistants and social housing; Services for homeless people, people without employment and other support services for disadvantaged groups</a:t>
            </a:r>
            <a:endParaRPr lang="it-IT" sz="1200" b="1" dirty="0"/>
          </a:p>
        </p:txBody>
      </p:sp>
      <p:sp>
        <p:nvSpPr>
          <p:cNvPr id="2" name="CasellaDiTesto 1"/>
          <p:cNvSpPr txBox="1"/>
          <p:nvPr/>
        </p:nvSpPr>
        <p:spPr>
          <a:xfrm>
            <a:off x="2735695" y="3953961"/>
            <a:ext cx="4874840" cy="246221"/>
          </a:xfrm>
          <a:prstGeom prst="rect">
            <a:avLst/>
          </a:prstGeom>
          <a:noFill/>
        </p:spPr>
        <p:txBody>
          <a:bodyPr wrap="square" rtlCol="0">
            <a:spAutoFit/>
          </a:bodyPr>
          <a:lstStyle/>
          <a:p>
            <a:r>
              <a:rPr lang="it-IT" sz="1000" kern="1200" dirty="0" smtClean="0">
                <a:solidFill>
                  <a:schemeClr val="tx1"/>
                </a:solidFill>
                <a:latin typeface="+mn-lt"/>
                <a:ea typeface="+mn-ea"/>
                <a:cs typeface="+mn-cs"/>
              </a:rPr>
              <a:t>source: ISTAT  </a:t>
            </a:r>
            <a:r>
              <a:rPr lang="it-IT" sz="1000" kern="1200" dirty="0" err="1" smtClean="0">
                <a:solidFill>
                  <a:schemeClr val="tx1"/>
                </a:solidFill>
                <a:latin typeface="+mn-lt"/>
                <a:ea typeface="+mn-ea"/>
                <a:cs typeface="+mn-cs"/>
              </a:rPr>
              <a:t>Census</a:t>
            </a:r>
            <a:r>
              <a:rPr lang="it-IT" sz="1000" kern="1200" dirty="0" smtClean="0">
                <a:solidFill>
                  <a:schemeClr val="tx1"/>
                </a:solidFill>
                <a:latin typeface="+mn-lt"/>
                <a:ea typeface="+mn-ea"/>
                <a:cs typeface="+mn-cs"/>
              </a:rPr>
              <a:t> 2011</a:t>
            </a:r>
            <a:endParaRPr lang="it-IT" sz="1000" kern="1200" dirty="0">
              <a:solidFill>
                <a:schemeClr val="tx1"/>
              </a:solidFill>
              <a:latin typeface="+mn-lt"/>
              <a:ea typeface="+mn-ea"/>
              <a:cs typeface="+mn-cs"/>
            </a:endParaRPr>
          </a:p>
        </p:txBody>
      </p:sp>
      <p:sp>
        <p:nvSpPr>
          <p:cNvPr id="9" name="CasellaDiTesto 8"/>
          <p:cNvSpPr txBox="1"/>
          <p:nvPr/>
        </p:nvSpPr>
        <p:spPr>
          <a:xfrm>
            <a:off x="4547864" y="6461617"/>
            <a:ext cx="3888432" cy="246221"/>
          </a:xfrm>
          <a:prstGeom prst="rect">
            <a:avLst/>
          </a:prstGeom>
          <a:noFill/>
        </p:spPr>
        <p:txBody>
          <a:bodyPr wrap="square" rtlCol="0">
            <a:spAutoFit/>
          </a:bodyPr>
          <a:lstStyle/>
          <a:p>
            <a:r>
              <a:rPr lang="it-IT" sz="1000" kern="1200" dirty="0" smtClean="0">
                <a:solidFill>
                  <a:schemeClr val="tx1"/>
                </a:solidFill>
                <a:latin typeface="+mn-lt"/>
                <a:ea typeface="+mn-ea"/>
                <a:cs typeface="+mn-cs"/>
              </a:rPr>
              <a:t>source: ISTAT  </a:t>
            </a:r>
            <a:r>
              <a:rPr lang="it-IT" sz="1000" kern="1200" dirty="0" err="1" smtClean="0">
                <a:solidFill>
                  <a:schemeClr val="tx1"/>
                </a:solidFill>
                <a:latin typeface="+mn-lt"/>
                <a:ea typeface="+mn-ea"/>
                <a:cs typeface="+mn-cs"/>
              </a:rPr>
              <a:t>Census</a:t>
            </a:r>
            <a:r>
              <a:rPr lang="it-IT" sz="1000" kern="1200" dirty="0" smtClean="0">
                <a:solidFill>
                  <a:schemeClr val="tx1"/>
                </a:solidFill>
                <a:latin typeface="+mn-lt"/>
                <a:ea typeface="+mn-ea"/>
                <a:cs typeface="+mn-cs"/>
              </a:rPr>
              <a:t> 2011</a:t>
            </a:r>
            <a:endParaRPr lang="it-IT" sz="1000" kern="1200" dirty="0">
              <a:solidFill>
                <a:schemeClr val="tx1"/>
              </a:solidFill>
              <a:latin typeface="+mn-lt"/>
              <a:ea typeface="+mn-ea"/>
              <a:cs typeface="+mn-cs"/>
            </a:endParaRPr>
          </a:p>
        </p:txBody>
      </p:sp>
    </p:spTree>
    <p:extLst>
      <p:ext uri="{BB962C8B-B14F-4D97-AF65-F5344CB8AC3E}">
        <p14:creationId xmlns:p14="http://schemas.microsoft.com/office/powerpoint/2010/main" val="3836037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539552" y="1772816"/>
            <a:ext cx="7416824" cy="1764586"/>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algn="ctr" fontAlgn="base">
              <a:spcBef>
                <a:spcPct val="0"/>
              </a:spcBef>
              <a:spcAft>
                <a:spcPts val="400"/>
              </a:spcAft>
            </a:pPr>
            <a:r>
              <a:rPr lang="it-IT" sz="1400" b="1" dirty="0" smtClean="0"/>
              <a:t>Social </a:t>
            </a:r>
            <a:r>
              <a:rPr lang="it-IT" sz="1400" b="1" dirty="0" err="1" smtClean="0"/>
              <a:t>workers</a:t>
            </a:r>
            <a:r>
              <a:rPr lang="it-IT" sz="1400" b="1" dirty="0" smtClean="0"/>
              <a:t> per gender and </a:t>
            </a:r>
            <a:r>
              <a:rPr lang="it-IT" sz="1400" b="1" dirty="0" err="1" smtClean="0"/>
              <a:t>sections</a:t>
            </a:r>
            <a:r>
              <a:rPr lang="it-IT" sz="1400" b="1" dirty="0" smtClean="0"/>
              <a:t> (N=480,430unità)</a:t>
            </a: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graphicFrame>
        <p:nvGraphicFramePr>
          <p:cNvPr id="4" name="Tabella 3"/>
          <p:cNvGraphicFramePr>
            <a:graphicFrameLocks noGrp="1"/>
          </p:cNvGraphicFramePr>
          <p:nvPr/>
        </p:nvGraphicFramePr>
        <p:xfrm>
          <a:off x="1475656" y="2204864"/>
          <a:ext cx="5832648" cy="1224136"/>
        </p:xfrm>
        <a:graphic>
          <a:graphicData uri="http://schemas.openxmlformats.org/drawingml/2006/table">
            <a:tbl>
              <a:tblPr/>
              <a:tblGrid>
                <a:gridCol w="1913257"/>
                <a:gridCol w="891615"/>
                <a:gridCol w="1058793"/>
                <a:gridCol w="1077368"/>
                <a:gridCol w="891615"/>
              </a:tblGrid>
              <a:tr h="334743">
                <a:tc>
                  <a:txBody>
                    <a:bodyPr/>
                    <a:lstStyle/>
                    <a:p>
                      <a:pPr>
                        <a:spcAft>
                          <a:spcPts val="0"/>
                        </a:spcAft>
                      </a:pPr>
                      <a:r>
                        <a:rPr lang="it-IT" sz="1100" b="1" dirty="0">
                          <a:solidFill>
                            <a:srgbClr val="000000"/>
                          </a:solidFill>
                          <a:latin typeface="Calibri"/>
                          <a:ea typeface="Times New Roman"/>
                          <a:cs typeface="Times New Roman"/>
                        </a:rPr>
                        <a:t> </a:t>
                      </a:r>
                      <a:endParaRPr lang="it-IT" sz="1200" dirty="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spcAft>
                          <a:spcPts val="0"/>
                        </a:spcAft>
                      </a:pPr>
                      <a:r>
                        <a:rPr lang="it-IT" sz="1100" b="1">
                          <a:solidFill>
                            <a:srgbClr val="000000"/>
                          </a:solidFill>
                          <a:latin typeface="Calibri"/>
                          <a:ea typeface="Times New Roman"/>
                          <a:cs typeface="Times New Roman"/>
                        </a:rPr>
                        <a:t>Males</a:t>
                      </a:r>
                      <a:endParaRPr lang="it-IT" sz="120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spcAft>
                          <a:spcPts val="0"/>
                        </a:spcAft>
                      </a:pPr>
                      <a:r>
                        <a:rPr lang="it-IT" sz="1100" b="1">
                          <a:solidFill>
                            <a:srgbClr val="000000"/>
                          </a:solidFill>
                          <a:latin typeface="Calibri"/>
                          <a:ea typeface="Times New Roman"/>
                          <a:cs typeface="Times New Roman"/>
                        </a:rPr>
                        <a:t>Female </a:t>
                      </a:r>
                      <a:endParaRPr lang="it-IT" sz="120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spcAft>
                          <a:spcPts val="0"/>
                        </a:spcAft>
                      </a:pPr>
                      <a:r>
                        <a:rPr lang="it-IT" sz="1100" b="1">
                          <a:solidFill>
                            <a:srgbClr val="000000"/>
                          </a:solidFill>
                          <a:latin typeface="Calibri"/>
                          <a:ea typeface="Times New Roman"/>
                          <a:cs typeface="Times New Roman"/>
                        </a:rPr>
                        <a:t>No response</a:t>
                      </a:r>
                      <a:endParaRPr lang="it-IT" sz="120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spcAft>
                          <a:spcPts val="0"/>
                        </a:spcAft>
                      </a:pPr>
                      <a:r>
                        <a:rPr lang="it-IT" sz="1100" b="1">
                          <a:solidFill>
                            <a:srgbClr val="000000"/>
                          </a:solidFill>
                          <a:latin typeface="Calibri"/>
                          <a:ea typeface="Times New Roman"/>
                          <a:cs typeface="Times New Roman"/>
                        </a:rPr>
                        <a:t>tot</a:t>
                      </a:r>
                      <a:endParaRPr lang="it-IT" sz="120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90195">
                <a:tc>
                  <a:txBody>
                    <a:bodyPr/>
                    <a:lstStyle/>
                    <a:p>
                      <a:pPr>
                        <a:spcAft>
                          <a:spcPts val="0"/>
                        </a:spcAft>
                      </a:pPr>
                      <a:r>
                        <a:rPr lang="it-IT" sz="1100" b="1" dirty="0">
                          <a:solidFill>
                            <a:srgbClr val="000000"/>
                          </a:solidFill>
                          <a:latin typeface="Calibri"/>
                          <a:ea typeface="Times New Roman"/>
                          <a:cs typeface="Times New Roman"/>
                        </a:rPr>
                        <a:t>PUBBLIC</a:t>
                      </a:r>
                      <a:endParaRPr lang="it-IT" sz="1200" dirty="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r">
                        <a:spcAft>
                          <a:spcPts val="0"/>
                        </a:spcAft>
                      </a:pPr>
                      <a:r>
                        <a:rPr lang="it-IT" sz="1100" dirty="0">
                          <a:solidFill>
                            <a:srgbClr val="000000"/>
                          </a:solidFill>
                          <a:latin typeface="Calibri"/>
                          <a:ea typeface="Times New Roman"/>
                          <a:cs typeface="Times New Roman"/>
                        </a:rPr>
                        <a:t>29,912</a:t>
                      </a:r>
                      <a:endParaRPr lang="it-IT" sz="1200" dirty="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r">
                        <a:spcAft>
                          <a:spcPts val="0"/>
                        </a:spcAft>
                      </a:pPr>
                      <a:r>
                        <a:rPr lang="it-IT" sz="1100">
                          <a:solidFill>
                            <a:srgbClr val="000000"/>
                          </a:solidFill>
                          <a:latin typeface="Calibri"/>
                          <a:ea typeface="Times New Roman"/>
                          <a:cs typeface="Times New Roman"/>
                        </a:rPr>
                        <a:t>181,024</a:t>
                      </a:r>
                      <a:endParaRPr lang="it-IT" sz="120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spcAft>
                          <a:spcPts val="0"/>
                        </a:spcAft>
                      </a:pPr>
                      <a:r>
                        <a:rPr lang="it-IT" sz="1100">
                          <a:solidFill>
                            <a:srgbClr val="000000"/>
                          </a:solidFill>
                          <a:latin typeface="Calibri"/>
                          <a:ea typeface="Times New Roman"/>
                          <a:cs typeface="Times New Roman"/>
                        </a:rPr>
                        <a:t> </a:t>
                      </a:r>
                      <a:endParaRPr lang="it-IT" sz="120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r">
                        <a:spcAft>
                          <a:spcPts val="0"/>
                        </a:spcAft>
                      </a:pPr>
                      <a:r>
                        <a:rPr lang="it-IT" sz="1100" dirty="0">
                          <a:solidFill>
                            <a:srgbClr val="000000"/>
                          </a:solidFill>
                          <a:latin typeface="Calibri"/>
                          <a:ea typeface="Times New Roman"/>
                          <a:cs typeface="Times New Roman"/>
                        </a:rPr>
                        <a:t>210,936</a:t>
                      </a:r>
                      <a:endParaRPr lang="it-IT" sz="1200" dirty="0">
                        <a:latin typeface="Times New Roman"/>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r>
              <a:tr h="318808">
                <a:tc>
                  <a:txBody>
                    <a:bodyPr/>
                    <a:lstStyle/>
                    <a:p>
                      <a:pPr>
                        <a:spcAft>
                          <a:spcPts val="0"/>
                        </a:spcAft>
                      </a:pPr>
                      <a:r>
                        <a:rPr lang="it-IT" sz="1100" b="1" dirty="0" err="1" smtClean="0">
                          <a:solidFill>
                            <a:srgbClr val="000000"/>
                          </a:solidFill>
                          <a:latin typeface="Calibri"/>
                          <a:ea typeface="Times New Roman"/>
                          <a:cs typeface="Times New Roman"/>
                        </a:rPr>
                        <a:t>ENTERPRICE-for</a:t>
                      </a:r>
                      <a:r>
                        <a:rPr lang="it-IT" sz="1100" b="1" dirty="0" smtClean="0">
                          <a:solidFill>
                            <a:srgbClr val="000000"/>
                          </a:solidFill>
                          <a:latin typeface="Calibri"/>
                          <a:ea typeface="Times New Roman"/>
                          <a:cs typeface="Times New Roman"/>
                        </a:rPr>
                        <a:t> PROFIT</a:t>
                      </a:r>
                      <a:endParaRPr lang="it-IT" sz="12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r">
                        <a:spcAft>
                          <a:spcPts val="0"/>
                        </a:spcAft>
                      </a:pPr>
                      <a:r>
                        <a:rPr lang="it-IT" sz="1100">
                          <a:solidFill>
                            <a:srgbClr val="000000"/>
                          </a:solidFill>
                          <a:latin typeface="Calibri"/>
                          <a:ea typeface="Times New Roman"/>
                          <a:cs typeface="Times New Roman"/>
                        </a:rPr>
                        <a:t>8,584</a:t>
                      </a:r>
                      <a:endParaRPr lang="it-IT" sz="1200">
                        <a:latin typeface="Times New Roman"/>
                        <a:ea typeface="Times New Roman"/>
                        <a:cs typeface="Times New Roman"/>
                      </a:endParaRPr>
                    </a:p>
                  </a:txBody>
                  <a:tcPr marL="68580" marR="68580" marT="0" marB="0">
                    <a:lnL>
                      <a:noFill/>
                    </a:lnL>
                    <a:lnR>
                      <a:noFill/>
                    </a:lnR>
                    <a:lnT>
                      <a:noFill/>
                    </a:lnT>
                    <a:lnB>
                      <a:noFill/>
                    </a:lnB>
                  </a:tcPr>
                </a:tc>
                <a:tc>
                  <a:txBody>
                    <a:bodyPr/>
                    <a:lstStyle/>
                    <a:p>
                      <a:pPr algn="r">
                        <a:spcAft>
                          <a:spcPts val="0"/>
                        </a:spcAft>
                      </a:pPr>
                      <a:r>
                        <a:rPr lang="it-IT" sz="1100">
                          <a:solidFill>
                            <a:srgbClr val="000000"/>
                          </a:solidFill>
                          <a:latin typeface="Calibri"/>
                          <a:ea typeface="Times New Roman"/>
                          <a:cs typeface="Times New Roman"/>
                        </a:rPr>
                        <a:t>37,447</a:t>
                      </a:r>
                      <a:endParaRPr lang="it-IT" sz="1200">
                        <a:latin typeface="Times New Roman"/>
                        <a:ea typeface="Times New Roman"/>
                        <a:cs typeface="Times New Roman"/>
                      </a:endParaRPr>
                    </a:p>
                  </a:txBody>
                  <a:tcPr marL="68580" marR="68580" marT="0" marB="0">
                    <a:lnL>
                      <a:noFill/>
                    </a:lnL>
                    <a:lnR>
                      <a:noFill/>
                    </a:lnR>
                    <a:lnT>
                      <a:noFill/>
                    </a:lnT>
                    <a:lnB>
                      <a:noFill/>
                    </a:lnB>
                  </a:tcPr>
                </a:tc>
                <a:tc>
                  <a:txBody>
                    <a:bodyPr/>
                    <a:lstStyle/>
                    <a:p>
                      <a:pPr algn="r">
                        <a:spcAft>
                          <a:spcPts val="0"/>
                        </a:spcAft>
                      </a:pPr>
                      <a:r>
                        <a:rPr lang="it-IT" sz="1100">
                          <a:solidFill>
                            <a:srgbClr val="000000"/>
                          </a:solidFill>
                          <a:latin typeface="Calibri"/>
                          <a:ea typeface="Times New Roman"/>
                          <a:cs typeface="Times New Roman"/>
                        </a:rPr>
                        <a:t>504</a:t>
                      </a:r>
                      <a:endParaRPr lang="it-IT" sz="1200">
                        <a:latin typeface="Times New Roman"/>
                        <a:ea typeface="Times New Roman"/>
                        <a:cs typeface="Times New Roman"/>
                      </a:endParaRPr>
                    </a:p>
                  </a:txBody>
                  <a:tcPr marL="68580" marR="68580" marT="0" marB="0">
                    <a:lnL>
                      <a:noFill/>
                    </a:lnL>
                    <a:lnR>
                      <a:noFill/>
                    </a:lnR>
                    <a:lnT>
                      <a:noFill/>
                    </a:lnT>
                    <a:lnB>
                      <a:noFill/>
                    </a:lnB>
                  </a:tcPr>
                </a:tc>
                <a:tc>
                  <a:txBody>
                    <a:bodyPr/>
                    <a:lstStyle/>
                    <a:p>
                      <a:pPr algn="r">
                        <a:spcAft>
                          <a:spcPts val="0"/>
                        </a:spcAft>
                      </a:pPr>
                      <a:r>
                        <a:rPr lang="it-IT" sz="1100">
                          <a:solidFill>
                            <a:srgbClr val="000000"/>
                          </a:solidFill>
                          <a:latin typeface="Calibri"/>
                          <a:ea typeface="Times New Roman"/>
                          <a:cs typeface="Times New Roman"/>
                        </a:rPr>
                        <a:t>46,535</a:t>
                      </a:r>
                      <a:endParaRPr lang="it-IT" sz="1200">
                        <a:latin typeface="Times New Roman"/>
                        <a:ea typeface="Times New Roman"/>
                        <a:cs typeface="Times New Roman"/>
                      </a:endParaRPr>
                    </a:p>
                  </a:txBody>
                  <a:tcPr marL="68580" marR="68580" marT="0" marB="0">
                    <a:lnL>
                      <a:noFill/>
                    </a:lnL>
                    <a:lnR>
                      <a:noFill/>
                    </a:lnR>
                    <a:lnT>
                      <a:noFill/>
                    </a:lnT>
                    <a:lnB>
                      <a:noFill/>
                    </a:lnB>
                  </a:tcPr>
                </a:tc>
              </a:tr>
              <a:tr h="190195">
                <a:tc>
                  <a:txBody>
                    <a:bodyPr/>
                    <a:lstStyle/>
                    <a:p>
                      <a:pPr>
                        <a:spcAft>
                          <a:spcPts val="0"/>
                        </a:spcAft>
                      </a:pPr>
                      <a:r>
                        <a:rPr lang="it-IT" sz="1100" b="1" dirty="0">
                          <a:solidFill>
                            <a:srgbClr val="000000"/>
                          </a:solidFill>
                          <a:latin typeface="Calibri"/>
                          <a:ea typeface="Times New Roman"/>
                          <a:cs typeface="Times New Roman"/>
                        </a:rPr>
                        <a:t>NOT FOR PROFIT</a:t>
                      </a:r>
                      <a:endParaRPr lang="it-IT" sz="1200" dirty="0">
                        <a:latin typeface="Times New Roman"/>
                        <a:ea typeface="Times New Roman"/>
                        <a:cs typeface="Times New Roman"/>
                      </a:endParaRPr>
                    </a:p>
                  </a:txBody>
                  <a:tcPr marL="68580" marR="68580" marT="0" marB="0">
                    <a:lnL>
                      <a:noFill/>
                    </a:lnL>
                    <a:lnR>
                      <a:noFill/>
                    </a:lnR>
                    <a:lnT>
                      <a:noFill/>
                    </a:lnT>
                    <a:lnB>
                      <a:noFill/>
                    </a:lnB>
                    <a:solidFill>
                      <a:srgbClr val="EFD3D2"/>
                    </a:solidFill>
                  </a:tcPr>
                </a:tc>
                <a:tc>
                  <a:txBody>
                    <a:bodyPr/>
                    <a:lstStyle/>
                    <a:p>
                      <a:pPr algn="r">
                        <a:spcAft>
                          <a:spcPts val="0"/>
                        </a:spcAft>
                      </a:pPr>
                      <a:r>
                        <a:rPr lang="it-IT" sz="1100">
                          <a:solidFill>
                            <a:srgbClr val="000000"/>
                          </a:solidFill>
                          <a:latin typeface="Calibri"/>
                          <a:ea typeface="Times New Roman"/>
                          <a:cs typeface="Times New Roman"/>
                        </a:rPr>
                        <a:t>39,796</a:t>
                      </a:r>
                      <a:endParaRPr lang="it-IT" sz="1200">
                        <a:latin typeface="Times New Roman"/>
                        <a:ea typeface="Times New Roman"/>
                        <a:cs typeface="Times New Roman"/>
                      </a:endParaRPr>
                    </a:p>
                  </a:txBody>
                  <a:tcPr marL="68580" marR="68580" marT="0" marB="0">
                    <a:lnL>
                      <a:noFill/>
                    </a:lnL>
                    <a:lnR>
                      <a:noFill/>
                    </a:lnR>
                    <a:lnT>
                      <a:noFill/>
                    </a:lnT>
                    <a:lnB>
                      <a:noFill/>
                    </a:lnB>
                    <a:solidFill>
                      <a:srgbClr val="EFD3D2"/>
                    </a:solidFill>
                  </a:tcPr>
                </a:tc>
                <a:tc>
                  <a:txBody>
                    <a:bodyPr/>
                    <a:lstStyle/>
                    <a:p>
                      <a:pPr algn="r">
                        <a:spcAft>
                          <a:spcPts val="0"/>
                        </a:spcAft>
                      </a:pPr>
                      <a:r>
                        <a:rPr lang="it-IT" sz="1100">
                          <a:solidFill>
                            <a:srgbClr val="000000"/>
                          </a:solidFill>
                          <a:latin typeface="Calibri"/>
                          <a:ea typeface="Times New Roman"/>
                          <a:cs typeface="Times New Roman"/>
                        </a:rPr>
                        <a:t>183,163</a:t>
                      </a:r>
                      <a:endParaRPr lang="it-IT" sz="1200">
                        <a:latin typeface="Times New Roman"/>
                        <a:ea typeface="Times New Roman"/>
                        <a:cs typeface="Times New Roman"/>
                      </a:endParaRPr>
                    </a:p>
                  </a:txBody>
                  <a:tcPr marL="68580" marR="68580" marT="0" marB="0">
                    <a:lnL>
                      <a:noFill/>
                    </a:lnL>
                    <a:lnR>
                      <a:noFill/>
                    </a:lnR>
                    <a:lnT>
                      <a:noFill/>
                    </a:lnT>
                    <a:lnB>
                      <a:noFill/>
                    </a:lnB>
                    <a:solidFill>
                      <a:srgbClr val="EFD3D2"/>
                    </a:solidFill>
                  </a:tcPr>
                </a:tc>
                <a:tc>
                  <a:txBody>
                    <a:bodyPr/>
                    <a:lstStyle/>
                    <a:p>
                      <a:pPr>
                        <a:spcAft>
                          <a:spcPts val="0"/>
                        </a:spcAft>
                      </a:pPr>
                      <a:r>
                        <a:rPr lang="it-IT" sz="1100">
                          <a:solidFill>
                            <a:srgbClr val="000000"/>
                          </a:solidFill>
                          <a:latin typeface="Calibri"/>
                          <a:ea typeface="Times New Roman"/>
                          <a:cs typeface="Times New Roman"/>
                        </a:rPr>
                        <a:t> </a:t>
                      </a:r>
                      <a:endParaRPr lang="it-IT" sz="1200">
                        <a:latin typeface="Times New Roman"/>
                        <a:ea typeface="Times New Roman"/>
                        <a:cs typeface="Times New Roman"/>
                      </a:endParaRPr>
                    </a:p>
                  </a:txBody>
                  <a:tcPr marL="68580" marR="68580" marT="0" marB="0">
                    <a:lnL>
                      <a:noFill/>
                    </a:lnL>
                    <a:lnR>
                      <a:noFill/>
                    </a:lnR>
                    <a:lnT>
                      <a:noFill/>
                    </a:lnT>
                    <a:lnB>
                      <a:noFill/>
                    </a:lnB>
                    <a:solidFill>
                      <a:srgbClr val="EFD3D2"/>
                    </a:solidFill>
                  </a:tcPr>
                </a:tc>
                <a:tc>
                  <a:txBody>
                    <a:bodyPr/>
                    <a:lstStyle/>
                    <a:p>
                      <a:pPr algn="r">
                        <a:spcAft>
                          <a:spcPts val="0"/>
                        </a:spcAft>
                      </a:pPr>
                      <a:r>
                        <a:rPr lang="it-IT" sz="1100">
                          <a:solidFill>
                            <a:srgbClr val="000000"/>
                          </a:solidFill>
                          <a:latin typeface="Calibri"/>
                          <a:ea typeface="Times New Roman"/>
                          <a:cs typeface="Times New Roman"/>
                        </a:rPr>
                        <a:t>222,959</a:t>
                      </a:r>
                      <a:endParaRPr lang="it-IT" sz="1200">
                        <a:latin typeface="Times New Roman"/>
                        <a:ea typeface="Times New Roman"/>
                        <a:cs typeface="Times New Roman"/>
                      </a:endParaRPr>
                    </a:p>
                  </a:txBody>
                  <a:tcPr marL="68580" marR="68580" marT="0" marB="0">
                    <a:lnL>
                      <a:noFill/>
                    </a:lnL>
                    <a:lnR>
                      <a:noFill/>
                    </a:lnR>
                    <a:lnT>
                      <a:noFill/>
                    </a:lnT>
                    <a:lnB>
                      <a:noFill/>
                    </a:lnB>
                    <a:solidFill>
                      <a:srgbClr val="EFD3D2"/>
                    </a:solidFill>
                  </a:tcPr>
                </a:tc>
              </a:tr>
              <a:tr h="190195">
                <a:tc>
                  <a:txBody>
                    <a:bodyPr/>
                    <a:lstStyle/>
                    <a:p>
                      <a:pPr algn="r">
                        <a:spcAft>
                          <a:spcPts val="0"/>
                        </a:spcAft>
                      </a:pPr>
                      <a:r>
                        <a:rPr lang="it-IT" sz="1100" b="1" dirty="0">
                          <a:solidFill>
                            <a:srgbClr val="000000"/>
                          </a:solidFill>
                          <a:latin typeface="Calibri"/>
                          <a:ea typeface="Times New Roman"/>
                          <a:cs typeface="Times New Roman"/>
                        </a:rPr>
                        <a:t> tot</a:t>
                      </a:r>
                      <a:endParaRPr lang="it-IT" sz="1200" dirty="0">
                        <a:latin typeface="Times New Roman"/>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r">
                        <a:spcAft>
                          <a:spcPts val="0"/>
                        </a:spcAft>
                      </a:pPr>
                      <a:r>
                        <a:rPr lang="it-IT" sz="1100" dirty="0">
                          <a:solidFill>
                            <a:srgbClr val="000000"/>
                          </a:solidFill>
                          <a:latin typeface="Calibri"/>
                          <a:ea typeface="Times New Roman"/>
                          <a:cs typeface="Times New Roman"/>
                        </a:rPr>
                        <a:t>78,292</a:t>
                      </a:r>
                      <a:endParaRPr lang="it-IT" sz="1200" dirty="0">
                        <a:latin typeface="Times New Roman"/>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r">
                        <a:spcAft>
                          <a:spcPts val="0"/>
                        </a:spcAft>
                      </a:pPr>
                      <a:r>
                        <a:rPr lang="it-IT" sz="1100">
                          <a:solidFill>
                            <a:srgbClr val="000000"/>
                          </a:solidFill>
                          <a:latin typeface="Calibri"/>
                          <a:ea typeface="Times New Roman"/>
                          <a:cs typeface="Times New Roman"/>
                        </a:rPr>
                        <a:t>401,634</a:t>
                      </a:r>
                      <a:endParaRPr lang="it-IT" sz="1200">
                        <a:latin typeface="Times New Roman"/>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r">
                        <a:spcAft>
                          <a:spcPts val="0"/>
                        </a:spcAft>
                      </a:pPr>
                      <a:r>
                        <a:rPr lang="it-IT" sz="1100" dirty="0">
                          <a:solidFill>
                            <a:srgbClr val="000000"/>
                          </a:solidFill>
                          <a:latin typeface="Calibri"/>
                          <a:ea typeface="Times New Roman"/>
                          <a:cs typeface="Times New Roman"/>
                        </a:rPr>
                        <a:t>504</a:t>
                      </a:r>
                      <a:endParaRPr lang="it-IT" sz="1200" dirty="0">
                        <a:latin typeface="Times New Roman"/>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algn="r">
                        <a:spcAft>
                          <a:spcPts val="0"/>
                        </a:spcAft>
                      </a:pPr>
                      <a:r>
                        <a:rPr lang="it-IT" sz="1100" dirty="0">
                          <a:solidFill>
                            <a:srgbClr val="000000"/>
                          </a:solidFill>
                          <a:latin typeface="Calibri"/>
                          <a:ea typeface="Times New Roman"/>
                          <a:cs typeface="Times New Roman"/>
                        </a:rPr>
                        <a:t>480,430</a:t>
                      </a:r>
                      <a:endParaRPr lang="it-IT" sz="1200" dirty="0">
                        <a:latin typeface="Times New Roman"/>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graphicFrame>
        <p:nvGraphicFramePr>
          <p:cNvPr id="6" name="Grafico 5"/>
          <p:cNvGraphicFramePr/>
          <p:nvPr/>
        </p:nvGraphicFramePr>
        <p:xfrm>
          <a:off x="179512" y="4365104"/>
          <a:ext cx="2924176" cy="1952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fico 6"/>
          <p:cNvGraphicFramePr/>
          <p:nvPr/>
        </p:nvGraphicFramePr>
        <p:xfrm>
          <a:off x="3131840" y="4365104"/>
          <a:ext cx="2952328" cy="1944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fico 7"/>
          <p:cNvGraphicFramePr/>
          <p:nvPr/>
        </p:nvGraphicFramePr>
        <p:xfrm>
          <a:off x="6084168" y="4365104"/>
          <a:ext cx="2915816" cy="1953766"/>
        </p:xfrm>
        <a:graphic>
          <a:graphicData uri="http://schemas.openxmlformats.org/drawingml/2006/chart">
            <c:chart xmlns:c="http://schemas.openxmlformats.org/drawingml/2006/chart" xmlns:r="http://schemas.openxmlformats.org/officeDocument/2006/relationships" r:id="rId5"/>
          </a:graphicData>
        </a:graphic>
      </p:graphicFrame>
      <p:sp>
        <p:nvSpPr>
          <p:cNvPr id="9" name="CasellaDiTesto 8"/>
          <p:cNvSpPr txBox="1"/>
          <p:nvPr/>
        </p:nvSpPr>
        <p:spPr>
          <a:xfrm>
            <a:off x="2483768" y="3933056"/>
            <a:ext cx="4002442" cy="307777"/>
          </a:xfrm>
          <a:prstGeom prst="rect">
            <a:avLst/>
          </a:prstGeom>
          <a:noFill/>
        </p:spPr>
        <p:txBody>
          <a:bodyPr wrap="none" rtlCol="0">
            <a:spAutoFit/>
          </a:bodyPr>
          <a:lstStyle/>
          <a:p>
            <a:pPr algn="ctr" fontAlgn="base">
              <a:spcBef>
                <a:spcPct val="0"/>
              </a:spcBef>
              <a:spcAft>
                <a:spcPts val="400"/>
              </a:spcAft>
            </a:pPr>
            <a:r>
              <a:rPr lang="it-IT" sz="1400" b="1" dirty="0" smtClean="0"/>
              <a:t>Social </a:t>
            </a:r>
            <a:r>
              <a:rPr lang="it-IT" sz="1400" b="1" dirty="0" err="1" smtClean="0"/>
              <a:t>workers</a:t>
            </a:r>
            <a:r>
              <a:rPr lang="it-IT" sz="1400" b="1" dirty="0" smtClean="0"/>
              <a:t> per </a:t>
            </a:r>
            <a:r>
              <a:rPr lang="it-IT" sz="1400" b="1" dirty="0" err="1" smtClean="0"/>
              <a:t>typology</a:t>
            </a:r>
            <a:r>
              <a:rPr lang="it-IT" sz="1400" b="1" dirty="0" smtClean="0"/>
              <a:t> </a:t>
            </a:r>
            <a:r>
              <a:rPr lang="it-IT" sz="1400" b="1" dirty="0" err="1" smtClean="0"/>
              <a:t>of</a:t>
            </a:r>
            <a:r>
              <a:rPr lang="it-IT" sz="1400" b="1" dirty="0" smtClean="0"/>
              <a:t> </a:t>
            </a:r>
            <a:r>
              <a:rPr lang="it-IT" sz="1400" b="1" dirty="0" err="1" smtClean="0"/>
              <a:t>services</a:t>
            </a:r>
            <a:r>
              <a:rPr lang="it-IT" sz="1400" b="1" dirty="0" smtClean="0"/>
              <a:t> and </a:t>
            </a:r>
            <a:r>
              <a:rPr lang="it-IT" sz="1400" b="1" dirty="0" err="1" smtClean="0"/>
              <a:t>section</a:t>
            </a:r>
            <a:r>
              <a:rPr lang="it-IT" sz="1400" b="1" dirty="0" smtClean="0"/>
              <a:t> </a:t>
            </a:r>
          </a:p>
        </p:txBody>
      </p:sp>
      <p:sp>
        <p:nvSpPr>
          <p:cNvPr id="10" name="CasellaDiTesto 9"/>
          <p:cNvSpPr txBox="1"/>
          <p:nvPr/>
        </p:nvSpPr>
        <p:spPr>
          <a:xfrm>
            <a:off x="899592" y="6381328"/>
            <a:ext cx="716863" cy="307777"/>
          </a:xfrm>
          <a:prstGeom prst="rect">
            <a:avLst/>
          </a:prstGeom>
          <a:noFill/>
        </p:spPr>
        <p:txBody>
          <a:bodyPr wrap="none" rtlCol="0">
            <a:spAutoFit/>
          </a:bodyPr>
          <a:lstStyle/>
          <a:p>
            <a:r>
              <a:rPr lang="it-IT" sz="1400" b="1" dirty="0" smtClean="0"/>
              <a:t>PUBLIC</a:t>
            </a:r>
          </a:p>
        </p:txBody>
      </p:sp>
      <p:sp>
        <p:nvSpPr>
          <p:cNvPr id="11" name="CasellaDiTesto 10"/>
          <p:cNvSpPr txBox="1"/>
          <p:nvPr/>
        </p:nvSpPr>
        <p:spPr>
          <a:xfrm>
            <a:off x="3563888" y="6309320"/>
            <a:ext cx="1940339" cy="307777"/>
          </a:xfrm>
          <a:prstGeom prst="rect">
            <a:avLst/>
          </a:prstGeom>
          <a:noFill/>
        </p:spPr>
        <p:txBody>
          <a:bodyPr wrap="none" rtlCol="0">
            <a:spAutoFit/>
          </a:bodyPr>
          <a:lstStyle/>
          <a:p>
            <a:r>
              <a:rPr lang="it-IT" sz="1400" b="1" dirty="0" err="1" smtClean="0"/>
              <a:t>ENTERPRICE-for PROFIT</a:t>
            </a:r>
          </a:p>
        </p:txBody>
      </p:sp>
      <p:sp>
        <p:nvSpPr>
          <p:cNvPr id="12" name="Rettangolo 11"/>
          <p:cNvSpPr/>
          <p:nvPr/>
        </p:nvSpPr>
        <p:spPr>
          <a:xfrm>
            <a:off x="6516216" y="6309320"/>
            <a:ext cx="1427955" cy="307777"/>
          </a:xfrm>
          <a:prstGeom prst="rect">
            <a:avLst/>
          </a:prstGeom>
        </p:spPr>
        <p:txBody>
          <a:bodyPr wrap="none">
            <a:spAutoFit/>
          </a:bodyPr>
          <a:lstStyle/>
          <a:p>
            <a:pPr>
              <a:spcAft>
                <a:spcPts val="0"/>
              </a:spcAft>
            </a:pPr>
            <a:r>
              <a:rPr lang="it-IT" sz="1400" b="1" dirty="0" smtClean="0"/>
              <a:t>NOT FOR PROFIT</a:t>
            </a:r>
          </a:p>
        </p:txBody>
      </p:sp>
      <p:sp>
        <p:nvSpPr>
          <p:cNvPr id="13" name="Fumetto 3 12"/>
          <p:cNvSpPr/>
          <p:nvPr/>
        </p:nvSpPr>
        <p:spPr>
          <a:xfrm>
            <a:off x="7596336" y="2348880"/>
            <a:ext cx="1368152" cy="1224136"/>
          </a:xfrm>
          <a:prstGeom prst="wedgeEllipseCallout">
            <a:avLst>
              <a:gd name="adj1" fmla="val -49993"/>
              <a:gd name="adj2" fmla="val 39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The number of employees includes all the paid workers in the three sections</a:t>
            </a:r>
            <a:endParaRPr lang="it-IT" sz="1000" dirty="0"/>
          </a:p>
        </p:txBody>
      </p:sp>
      <p:sp>
        <p:nvSpPr>
          <p:cNvPr id="14" name="CasellaDiTesto 13"/>
          <p:cNvSpPr txBox="1"/>
          <p:nvPr/>
        </p:nvSpPr>
        <p:spPr>
          <a:xfrm>
            <a:off x="1586150" y="3489007"/>
            <a:ext cx="4874840" cy="246221"/>
          </a:xfrm>
          <a:prstGeom prst="rect">
            <a:avLst/>
          </a:prstGeom>
          <a:noFill/>
        </p:spPr>
        <p:txBody>
          <a:bodyPr wrap="square" rtlCol="0">
            <a:spAutoFit/>
          </a:bodyPr>
          <a:lstStyle/>
          <a:p>
            <a:r>
              <a:rPr lang="it-IT" sz="1000" kern="1200" dirty="0" smtClean="0">
                <a:solidFill>
                  <a:schemeClr val="tx1"/>
                </a:solidFill>
                <a:latin typeface="+mn-lt"/>
                <a:ea typeface="+mn-ea"/>
                <a:cs typeface="+mn-cs"/>
              </a:rPr>
              <a:t>source: ISTAT  </a:t>
            </a:r>
            <a:r>
              <a:rPr lang="it-IT" sz="1000" kern="1200" dirty="0" err="1" smtClean="0">
                <a:solidFill>
                  <a:schemeClr val="tx1"/>
                </a:solidFill>
                <a:latin typeface="+mn-lt"/>
                <a:ea typeface="+mn-ea"/>
                <a:cs typeface="+mn-cs"/>
              </a:rPr>
              <a:t>Census</a:t>
            </a:r>
            <a:r>
              <a:rPr lang="it-IT" sz="1000" kern="1200" dirty="0" smtClean="0">
                <a:solidFill>
                  <a:schemeClr val="tx1"/>
                </a:solidFill>
                <a:latin typeface="+mn-lt"/>
                <a:ea typeface="+mn-ea"/>
                <a:cs typeface="+mn-cs"/>
              </a:rPr>
              <a:t> 2011</a:t>
            </a:r>
            <a:endParaRPr lang="it-IT" sz="1000" kern="1200" dirty="0">
              <a:solidFill>
                <a:schemeClr val="tx1"/>
              </a:solidFill>
              <a:latin typeface="+mn-lt"/>
              <a:ea typeface="+mn-ea"/>
              <a:cs typeface="+mn-cs"/>
            </a:endParaRPr>
          </a:p>
        </p:txBody>
      </p:sp>
      <p:sp>
        <p:nvSpPr>
          <p:cNvPr id="15" name="CasellaDiTesto 14"/>
          <p:cNvSpPr txBox="1"/>
          <p:nvPr/>
        </p:nvSpPr>
        <p:spPr>
          <a:xfrm>
            <a:off x="6300192" y="3990355"/>
            <a:ext cx="1800200" cy="246221"/>
          </a:xfrm>
          <a:prstGeom prst="rect">
            <a:avLst/>
          </a:prstGeom>
          <a:noFill/>
        </p:spPr>
        <p:txBody>
          <a:bodyPr wrap="square" rtlCol="0">
            <a:spAutoFit/>
          </a:bodyPr>
          <a:lstStyle/>
          <a:p>
            <a:r>
              <a:rPr lang="it-IT" sz="1000" kern="1200" dirty="0" smtClean="0">
                <a:solidFill>
                  <a:schemeClr val="tx1"/>
                </a:solidFill>
                <a:latin typeface="+mn-lt"/>
                <a:ea typeface="+mn-ea"/>
                <a:cs typeface="+mn-cs"/>
              </a:rPr>
              <a:t>(source: ISTAT  </a:t>
            </a:r>
            <a:r>
              <a:rPr lang="it-IT" sz="1000" kern="1200" dirty="0" err="1" smtClean="0">
                <a:solidFill>
                  <a:schemeClr val="tx1"/>
                </a:solidFill>
                <a:latin typeface="+mn-lt"/>
                <a:ea typeface="+mn-ea"/>
                <a:cs typeface="+mn-cs"/>
              </a:rPr>
              <a:t>Census</a:t>
            </a:r>
            <a:r>
              <a:rPr lang="it-IT" sz="1000" kern="1200" dirty="0" smtClean="0">
                <a:solidFill>
                  <a:schemeClr val="tx1"/>
                </a:solidFill>
                <a:latin typeface="+mn-lt"/>
                <a:ea typeface="+mn-ea"/>
                <a:cs typeface="+mn-cs"/>
              </a:rPr>
              <a:t> 2011)</a:t>
            </a:r>
            <a:endParaRPr lang="it-IT" sz="1000" kern="1200" dirty="0">
              <a:solidFill>
                <a:schemeClr val="tx1"/>
              </a:solidFill>
              <a:latin typeface="+mn-lt"/>
              <a:ea typeface="+mn-ea"/>
              <a:cs typeface="+mn-cs"/>
            </a:endParaRPr>
          </a:p>
        </p:txBody>
      </p:sp>
    </p:spTree>
    <p:extLst>
      <p:ext uri="{BB962C8B-B14F-4D97-AF65-F5344CB8AC3E}">
        <p14:creationId xmlns:p14="http://schemas.microsoft.com/office/powerpoint/2010/main" val="3625610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844824"/>
            <a:ext cx="7632848" cy="7068602"/>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fontAlgn="base">
              <a:spcBef>
                <a:spcPct val="0"/>
              </a:spcBef>
              <a:spcAft>
                <a:spcPts val="400"/>
              </a:spcAft>
            </a:pPr>
            <a:r>
              <a:rPr lang="en-US" sz="2400" b="1" dirty="0" err="1" smtClean="0"/>
              <a:t>Representativity</a:t>
            </a:r>
            <a:r>
              <a:rPr lang="en-US" sz="2400" b="1" dirty="0" smtClean="0"/>
              <a:t> of employees:</a:t>
            </a:r>
          </a:p>
          <a:p>
            <a:pPr lvl="0" fontAlgn="base">
              <a:spcBef>
                <a:spcPct val="0"/>
              </a:spcBef>
              <a:spcAft>
                <a:spcPts val="400"/>
              </a:spcAft>
            </a:pPr>
            <a:endParaRPr lang="en-US" sz="1600" b="1" dirty="0" smtClean="0"/>
          </a:p>
          <a:p>
            <a:pPr lvl="0" fontAlgn="base">
              <a:spcBef>
                <a:spcPct val="0"/>
              </a:spcBef>
              <a:spcAft>
                <a:spcPts val="400"/>
              </a:spcAft>
            </a:pPr>
            <a:r>
              <a:rPr lang="en-US" sz="1600" b="1" dirty="0" smtClean="0"/>
              <a:t>A) Trade Unions in the Italian social services sector </a:t>
            </a:r>
            <a:r>
              <a:rPr lang="en-US" sz="1600" dirty="0" smtClean="0"/>
              <a:t>(Public service, State Workers, Public and Private Health, Local authorities, Firemen, Socio-health charitable educational private sector) and </a:t>
            </a:r>
            <a:r>
              <a:rPr lang="en-US" sz="1600" b="1" dirty="0" smtClean="0"/>
              <a:t>Extension (number of members till 2013) : </a:t>
            </a:r>
          </a:p>
          <a:p>
            <a:pPr marL="342900" lvl="0" indent="-342900" fontAlgn="base">
              <a:spcBef>
                <a:spcPct val="0"/>
              </a:spcBef>
              <a:spcAft>
                <a:spcPts val="400"/>
              </a:spcAft>
              <a:buAutoNum type="arabicPeriod"/>
            </a:pPr>
            <a:r>
              <a:rPr lang="it-IT" sz="1600" dirty="0" smtClean="0"/>
              <a:t>FP CGIL:  411,499 </a:t>
            </a:r>
          </a:p>
          <a:p>
            <a:pPr marL="342900" lvl="0" indent="-342900" fontAlgn="base">
              <a:spcBef>
                <a:spcPct val="0"/>
              </a:spcBef>
              <a:spcAft>
                <a:spcPts val="400"/>
              </a:spcAft>
              <a:buAutoNum type="arabicPeriod"/>
            </a:pPr>
            <a:r>
              <a:rPr lang="it-IT" sz="1600" dirty="0" smtClean="0"/>
              <a:t>CISL FP:  325,000 </a:t>
            </a:r>
          </a:p>
          <a:p>
            <a:pPr marL="342900" lvl="0" indent="-342900" fontAlgn="base">
              <a:spcBef>
                <a:spcPct val="0"/>
              </a:spcBef>
              <a:spcAft>
                <a:spcPts val="400"/>
              </a:spcAft>
              <a:buAutoNum type="arabicPeriod"/>
            </a:pPr>
            <a:r>
              <a:rPr lang="it-IT" sz="1600" dirty="0" smtClean="0"/>
              <a:t>UIL FPL:  202,239</a:t>
            </a:r>
          </a:p>
          <a:p>
            <a:pPr marL="342900" lvl="0" indent="-342900" fontAlgn="base">
              <a:spcBef>
                <a:spcPct val="0"/>
              </a:spcBef>
              <a:spcAft>
                <a:spcPts val="400"/>
              </a:spcAft>
              <a:buAutoNum type="arabicPeriod"/>
            </a:pPr>
            <a:endParaRPr lang="it-IT" altLang="en-US" sz="1600" b="1" dirty="0" smtClean="0">
              <a:solidFill>
                <a:schemeClr val="tx1">
                  <a:lumMod val="85000"/>
                  <a:lumOff val="15000"/>
                </a:schemeClr>
              </a:solidFill>
              <a:latin typeface="Arial" pitchFamily="34" charset="0"/>
              <a:cs typeface="Arial" pitchFamily="34" charset="0"/>
            </a:endParaRPr>
          </a:p>
          <a:p>
            <a:pPr marL="342900" lvl="0" indent="-342900" fontAlgn="base">
              <a:spcBef>
                <a:spcPct val="0"/>
              </a:spcBef>
              <a:spcAft>
                <a:spcPts val="400"/>
              </a:spcAft>
            </a:pPr>
            <a:r>
              <a:rPr lang="en-US" sz="1600" b="1" dirty="0" smtClean="0"/>
              <a:t>B) Employer Organizations in the Italian social services sector </a:t>
            </a:r>
            <a:r>
              <a:rPr lang="en-US" sz="1600" dirty="0" smtClean="0"/>
              <a:t> (not-for-profit social organizations in Social Field) and </a:t>
            </a:r>
            <a:r>
              <a:rPr lang="en-US" sz="1600" b="1" dirty="0" smtClean="0"/>
              <a:t>Extension (number of members till 2013): </a:t>
            </a:r>
          </a:p>
          <a:p>
            <a:pPr marL="342900" indent="-342900">
              <a:lnSpc>
                <a:spcPct val="150000"/>
              </a:lnSpc>
              <a:buAutoNum type="arabicPeriod"/>
            </a:pPr>
            <a:r>
              <a:rPr lang="it-IT" sz="1600" dirty="0" err="1" smtClean="0"/>
              <a:t>Federsolidarietà</a:t>
            </a:r>
            <a:r>
              <a:rPr lang="it-IT" sz="1600" dirty="0" smtClean="0"/>
              <a:t> </a:t>
            </a:r>
            <a:r>
              <a:rPr lang="it-IT" sz="1600" dirty="0" err="1" smtClean="0"/>
              <a:t>Confcooperativa</a:t>
            </a:r>
            <a:r>
              <a:rPr lang="it-IT" sz="1600" dirty="0" smtClean="0"/>
              <a:t>: </a:t>
            </a:r>
            <a:r>
              <a:rPr lang="en-US" sz="1600" dirty="0" smtClean="0"/>
              <a:t>5,879 partner enterprises and 218,121 partners</a:t>
            </a:r>
          </a:p>
          <a:p>
            <a:pPr marL="342900" indent="-342900">
              <a:lnSpc>
                <a:spcPct val="150000"/>
              </a:lnSpc>
              <a:buAutoNum type="arabicPeriod"/>
            </a:pPr>
            <a:r>
              <a:rPr lang="it-IT" sz="1600" dirty="0" smtClean="0"/>
              <a:t>A.G.C.I. Solidarietà: </a:t>
            </a:r>
            <a:r>
              <a:rPr lang="en-US" sz="1600" dirty="0" smtClean="0"/>
              <a:t>864 partner enterprises, 31,280 partners</a:t>
            </a:r>
          </a:p>
          <a:p>
            <a:pPr marL="342900" indent="-342900">
              <a:lnSpc>
                <a:spcPct val="150000"/>
              </a:lnSpc>
              <a:buAutoNum type="arabicPeriod"/>
            </a:pPr>
            <a:r>
              <a:rPr lang="it-IT" sz="1600" dirty="0" err="1" smtClean="0"/>
              <a:t>Legacoopsociali</a:t>
            </a:r>
            <a:r>
              <a:rPr lang="it-IT" sz="1600" dirty="0" smtClean="0"/>
              <a:t>: </a:t>
            </a:r>
            <a:r>
              <a:rPr lang="en-US" sz="1600" dirty="0" smtClean="0"/>
              <a:t>2,300 partner enterprises; 110,000 partners </a:t>
            </a:r>
            <a:endParaRPr lang="it-IT" sz="1600" dirty="0" smtClean="0"/>
          </a:p>
          <a:p>
            <a:pPr marL="342900" indent="-342900">
              <a:buAutoNum type="arabicPeriod"/>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9666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700808"/>
            <a:ext cx="7416824" cy="8422819"/>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fontAlgn="base">
              <a:spcBef>
                <a:spcPct val="0"/>
              </a:spcBef>
              <a:spcAft>
                <a:spcPts val="400"/>
              </a:spcAft>
            </a:pPr>
            <a:r>
              <a:rPr lang="en-US" altLang="en-US" sz="2000" b="1" dirty="0" smtClean="0"/>
              <a:t>Social dialogue arrangements:</a:t>
            </a:r>
          </a:p>
          <a:p>
            <a:pPr lvl="0" fontAlgn="base">
              <a:spcBef>
                <a:spcPct val="0"/>
              </a:spcBef>
              <a:spcAft>
                <a:spcPts val="400"/>
              </a:spcAft>
            </a:pPr>
            <a:r>
              <a:rPr lang="en-US" altLang="en-US" sz="1400" b="1" dirty="0" smtClean="0"/>
              <a:t>There are 10 </a:t>
            </a:r>
            <a:r>
              <a:rPr lang="en-US" sz="1400" b="1" dirty="0" smtClean="0"/>
              <a:t>main representative CCNL (National Collective Labor Agreements) in the Italian social service sector</a:t>
            </a:r>
            <a:r>
              <a:rPr lang="en-US" sz="1400" dirty="0" smtClean="0"/>
              <a:t> (</a:t>
            </a:r>
            <a:r>
              <a:rPr lang="it-IT" sz="1400" dirty="0" err="1" smtClean="0"/>
              <a:t>based</a:t>
            </a:r>
            <a:r>
              <a:rPr lang="it-IT" sz="1400" dirty="0" smtClean="0"/>
              <a:t> on  </a:t>
            </a:r>
            <a:r>
              <a:rPr lang="it-IT" sz="1400" dirty="0" err="1" smtClean="0"/>
              <a:t>prevalent</a:t>
            </a:r>
            <a:r>
              <a:rPr lang="it-IT" sz="1400" dirty="0" smtClean="0"/>
              <a:t> </a:t>
            </a:r>
            <a:r>
              <a:rPr lang="it-IT" sz="1400" dirty="0" err="1" smtClean="0"/>
              <a:t>activity</a:t>
            </a:r>
            <a:r>
              <a:rPr lang="it-IT" sz="1400" dirty="0" smtClean="0"/>
              <a:t> of provider or the </a:t>
            </a:r>
            <a:r>
              <a:rPr lang="it-IT" sz="1400" dirty="0" err="1" smtClean="0"/>
              <a:t>name</a:t>
            </a:r>
            <a:r>
              <a:rPr lang="it-IT" sz="1400" dirty="0" smtClean="0"/>
              <a:t> of </a:t>
            </a:r>
            <a:r>
              <a:rPr lang="it-IT" sz="1400" dirty="0" err="1" smtClean="0"/>
              <a:t>Employers</a:t>
            </a:r>
            <a:r>
              <a:rPr lang="it-IT" sz="1400" dirty="0" smtClean="0"/>
              <a:t>‘ </a:t>
            </a:r>
            <a:r>
              <a:rPr lang="it-IT" sz="1400" dirty="0" err="1" smtClean="0"/>
              <a:t>organization</a:t>
            </a:r>
            <a:r>
              <a:rPr lang="it-IT" sz="1400" dirty="0" smtClean="0"/>
              <a:t>)</a:t>
            </a:r>
            <a:r>
              <a:rPr lang="en-US" sz="1400" b="1" dirty="0" smtClean="0"/>
              <a:t>: </a:t>
            </a:r>
          </a:p>
          <a:p>
            <a:r>
              <a:rPr lang="it-IT" sz="1400" dirty="0" smtClean="0"/>
              <a:t>1. SOCIAL COOPERATIVE : </a:t>
            </a:r>
            <a:r>
              <a:rPr lang="en-US" sz="1400" dirty="0" smtClean="0"/>
              <a:t>Social Cooperative of the socio-health, charitable-educational and job admission sector ; </a:t>
            </a:r>
          </a:p>
          <a:p>
            <a:r>
              <a:rPr lang="it-IT" sz="1400" dirty="0" smtClean="0"/>
              <a:t>2. UNEBA: </a:t>
            </a:r>
            <a:r>
              <a:rPr lang="en-US" sz="1400" dirty="0" smtClean="0"/>
              <a:t>National union of institutes and social charitable enterprises  </a:t>
            </a:r>
            <a:endParaRPr lang="it-IT" sz="1400" dirty="0" smtClean="0"/>
          </a:p>
          <a:p>
            <a:r>
              <a:rPr lang="it-IT" sz="1400" dirty="0" smtClean="0"/>
              <a:t>3. ANASTE: </a:t>
            </a:r>
            <a:r>
              <a:rPr lang="en-US" sz="1400" dirty="0" smtClean="0"/>
              <a:t>Elderly  Structure National Association </a:t>
            </a:r>
            <a:endParaRPr lang="it-IT" sz="1400" dirty="0" smtClean="0"/>
          </a:p>
          <a:p>
            <a:r>
              <a:rPr lang="it-IT" sz="1400" dirty="0" smtClean="0"/>
              <a:t>4. AGIDAE: </a:t>
            </a:r>
            <a:r>
              <a:rPr lang="en-US" sz="1400" dirty="0" smtClean="0"/>
              <a:t>Ecclesiastical Authority Employee Institute Association</a:t>
            </a:r>
            <a:endParaRPr lang="it-IT" sz="1400" dirty="0" smtClean="0"/>
          </a:p>
          <a:p>
            <a:r>
              <a:rPr lang="it-IT" sz="1400" dirty="0" smtClean="0"/>
              <a:t>5. AIAS: </a:t>
            </a:r>
            <a:r>
              <a:rPr lang="en-US" sz="1400" dirty="0" smtClean="0"/>
              <a:t>Italian Association Spastic Assistance</a:t>
            </a:r>
            <a:endParaRPr lang="it-IT" sz="1400" dirty="0" smtClean="0"/>
          </a:p>
          <a:p>
            <a:r>
              <a:rPr lang="it-IT" sz="1400" dirty="0" smtClean="0"/>
              <a:t>6. ANFFAS: </a:t>
            </a:r>
            <a:r>
              <a:rPr lang="en-US" sz="1400" dirty="0" smtClean="0"/>
              <a:t>National Association of  Families with intellective and/or relationship Disabilities </a:t>
            </a:r>
            <a:endParaRPr lang="it-IT" sz="1400" dirty="0" smtClean="0"/>
          </a:p>
          <a:p>
            <a:r>
              <a:rPr lang="it-IT" sz="1400" dirty="0" smtClean="0"/>
              <a:t>7. ANPAS: </a:t>
            </a:r>
            <a:r>
              <a:rPr lang="en-US" sz="1400" dirty="0" smtClean="0"/>
              <a:t>National Association of Public Aid</a:t>
            </a:r>
            <a:endParaRPr lang="it-IT" sz="1400" dirty="0" smtClean="0"/>
          </a:p>
          <a:p>
            <a:r>
              <a:rPr lang="it-IT" sz="1400" dirty="0" smtClean="0"/>
              <a:t>8. AVIS: </a:t>
            </a:r>
            <a:r>
              <a:rPr lang="en-US" sz="1400" dirty="0" smtClean="0"/>
              <a:t>Italian Blood Voluntary Association </a:t>
            </a:r>
            <a:endParaRPr lang="it-IT" sz="1400" dirty="0" smtClean="0"/>
          </a:p>
          <a:p>
            <a:r>
              <a:rPr lang="it-IT" sz="1400" dirty="0" smtClean="0"/>
              <a:t>9.Misericordie: </a:t>
            </a:r>
            <a:r>
              <a:rPr lang="en-US" sz="1400" dirty="0" smtClean="0"/>
              <a:t>National confederation of Italy’s Mercies </a:t>
            </a:r>
            <a:endParaRPr lang="it-IT" sz="1400" dirty="0" smtClean="0"/>
          </a:p>
          <a:p>
            <a:r>
              <a:rPr lang="it-IT" sz="1400" dirty="0" smtClean="0"/>
              <a:t>10. Valdesi: </a:t>
            </a:r>
            <a:r>
              <a:rPr lang="en-US" sz="1400" dirty="0" err="1" smtClean="0"/>
              <a:t>Valdesi</a:t>
            </a:r>
            <a:r>
              <a:rPr lang="en-US" sz="1400" dirty="0" smtClean="0"/>
              <a:t> agencies and institutes </a:t>
            </a:r>
          </a:p>
          <a:p>
            <a:endParaRPr lang="en-US" sz="1400" dirty="0" smtClean="0"/>
          </a:p>
          <a:p>
            <a:r>
              <a:rPr lang="en-US" sz="2000" b="1" dirty="0" smtClean="0"/>
              <a:t>Main labor issue covered</a:t>
            </a:r>
          </a:p>
          <a:p>
            <a:r>
              <a:rPr lang="en-US" sz="1400" dirty="0" smtClean="0"/>
              <a:t> Integration in social and working life; minimum income salary, Union representatives’ elections (RSU or RSA); Assembly, union information right, Area/Category, Permit, health protection, qualification, requalification and professional update, maternity and paternity, </a:t>
            </a:r>
            <a:r>
              <a:rPr lang="en-US" sz="1400" b="1" dirty="0" smtClean="0"/>
              <a:t>full salary and seniority in steps</a:t>
            </a:r>
            <a:r>
              <a:rPr lang="en-US" sz="1400" dirty="0" smtClean="0"/>
              <a:t>, Voluntary registration to the Integrating Pension fund; </a:t>
            </a:r>
            <a:r>
              <a:rPr lang="en-US" sz="1400" b="1" dirty="0" smtClean="0"/>
              <a:t>Integrating sanitary assistance</a:t>
            </a:r>
            <a:r>
              <a:rPr lang="en-US" sz="1400" dirty="0" smtClean="0"/>
              <a:t>, </a:t>
            </a:r>
            <a:r>
              <a:rPr lang="en-US" sz="1400" b="1" dirty="0" smtClean="0"/>
              <a:t>“</a:t>
            </a:r>
            <a:r>
              <a:rPr lang="en-US" sz="1400" b="1" i="1" dirty="0" smtClean="0"/>
              <a:t>apprenticeshi</a:t>
            </a:r>
            <a:r>
              <a:rPr lang="en-US" sz="1400" b="1" dirty="0" smtClean="0"/>
              <a:t>p”. </a:t>
            </a:r>
            <a:r>
              <a:rPr lang="en-US" sz="1400" dirty="0" smtClean="0"/>
              <a:t>Etc </a:t>
            </a:r>
            <a:endParaRPr lang="it-IT" sz="1400" dirty="0" smtClean="0"/>
          </a:p>
          <a:p>
            <a:pPr lvl="0" fontAlgn="base">
              <a:spcBef>
                <a:spcPct val="0"/>
              </a:spcBef>
              <a:spcAft>
                <a:spcPts val="400"/>
              </a:spcAft>
            </a:pPr>
            <a:endParaRPr lang="en-US" sz="1400" b="1" dirty="0" smtClean="0"/>
          </a:p>
          <a:p>
            <a:pPr lvl="0" fontAlgn="base">
              <a:spcBef>
                <a:spcPct val="0"/>
              </a:spcBef>
              <a:spcAft>
                <a:spcPts val="400"/>
              </a:spcAf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
        <p:nvSpPr>
          <p:cNvPr id="4" name="Fumetto 3 3"/>
          <p:cNvSpPr/>
          <p:nvPr/>
        </p:nvSpPr>
        <p:spPr>
          <a:xfrm>
            <a:off x="7236296" y="3068960"/>
            <a:ext cx="1728192" cy="1152128"/>
          </a:xfrm>
          <a:prstGeom prst="wedgeEllipseCallout">
            <a:avLst>
              <a:gd name="adj1" fmla="val -59917"/>
              <a:gd name="adj2" fmla="val 152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1">
              <a:buFont typeface="Wingdings" pitchFamily="2" charset="2"/>
              <a:buChar char="à"/>
            </a:pPr>
            <a:r>
              <a:rPr lang="en-US" sz="1200" dirty="0" smtClean="0"/>
              <a:t>Last renewal of most of them: 2012-2013</a:t>
            </a:r>
          </a:p>
        </p:txBody>
      </p:sp>
    </p:spTree>
    <p:extLst>
      <p:ext uri="{BB962C8B-B14F-4D97-AF65-F5344CB8AC3E}">
        <p14:creationId xmlns:p14="http://schemas.microsoft.com/office/powerpoint/2010/main" val="2379308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395536" y="1654662"/>
            <a:ext cx="7416824" cy="7848302"/>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r>
              <a:rPr lang="en-US" altLang="en-US" sz="2000" b="1" dirty="0" err="1" smtClean="0">
                <a:solidFill>
                  <a:schemeClr val="tx1">
                    <a:lumMod val="85000"/>
                    <a:lumOff val="15000"/>
                  </a:schemeClr>
                </a:solidFill>
                <a:cs typeface="Arial" pitchFamily="34" charset="0"/>
              </a:rPr>
              <a:t>Oustanding</a:t>
            </a:r>
            <a:r>
              <a:rPr lang="en-US" altLang="en-US" sz="2000" b="1" dirty="0" smtClean="0">
                <a:solidFill>
                  <a:schemeClr val="tx1">
                    <a:lumMod val="85000"/>
                    <a:lumOff val="15000"/>
                  </a:schemeClr>
                </a:solidFill>
                <a:cs typeface="Arial" pitchFamily="34" charset="0"/>
              </a:rPr>
              <a:t> issues </a:t>
            </a:r>
            <a:endParaRPr lang="en-US" altLang="en-US" sz="1600" b="1" dirty="0" smtClean="0">
              <a:solidFill>
                <a:schemeClr val="tx1">
                  <a:lumMod val="85000"/>
                  <a:lumOff val="15000"/>
                </a:schemeClr>
              </a:solidFill>
              <a:cs typeface="Arial" pitchFamily="34" charset="0"/>
            </a:endParaRPr>
          </a:p>
          <a:p>
            <a:pPr>
              <a:buFont typeface="Wingdings" pitchFamily="2" charset="2"/>
              <a:buChar char="ü"/>
            </a:pPr>
            <a:r>
              <a:rPr lang="en-US" sz="1600" dirty="0" smtClean="0"/>
              <a:t>The social operators’ salaries, the status of social worker and working member (</a:t>
            </a:r>
            <a:r>
              <a:rPr lang="it-IT" sz="1600" dirty="0" smtClean="0"/>
              <a:t>tris </a:t>
            </a:r>
            <a:r>
              <a:rPr lang="it-IT" sz="1600" dirty="0" err="1" smtClean="0"/>
              <a:t>is</a:t>
            </a:r>
            <a:r>
              <a:rPr lang="it-IT" sz="1600" dirty="0" smtClean="0"/>
              <a:t> a peculiarità of </a:t>
            </a:r>
            <a:r>
              <a:rPr lang="it-IT" sz="1600" dirty="0" err="1" smtClean="0"/>
              <a:t>italian</a:t>
            </a:r>
            <a:r>
              <a:rPr lang="it-IT" sz="1600" dirty="0" smtClean="0"/>
              <a:t> social cooperative)</a:t>
            </a:r>
            <a:r>
              <a:rPr lang="en-US" sz="1600" dirty="0" smtClean="0"/>
              <a:t>, leaves, trial period, maternity leave, annual holidays, work missions</a:t>
            </a:r>
          </a:p>
          <a:p>
            <a:pPr>
              <a:buFont typeface="Wingdings" pitchFamily="2" charset="2"/>
              <a:buChar char="ü"/>
            </a:pPr>
            <a:r>
              <a:rPr lang="en-US" sz="1600" dirty="0" smtClean="0"/>
              <a:t>The “predominant working activity” as criteria of definition of collective bargaining brings about </a:t>
            </a:r>
            <a:r>
              <a:rPr lang="en-US" sz="1600" dirty="0" err="1" smtClean="0"/>
              <a:t>sectorization</a:t>
            </a:r>
            <a:r>
              <a:rPr lang="en-US" sz="1600" dirty="0" smtClean="0"/>
              <a:t> of agreement </a:t>
            </a:r>
          </a:p>
          <a:p>
            <a:pPr>
              <a:buFont typeface="Wingdings" pitchFamily="2" charset="2"/>
              <a:buChar char="ü"/>
            </a:pPr>
            <a:r>
              <a:rPr lang="en-US" sz="1600" dirty="0" smtClean="0"/>
              <a:t>Extreme differentiation of bargaining levels (</a:t>
            </a:r>
            <a:r>
              <a:rPr lang="it-IT" sz="1600" dirty="0" smtClean="0"/>
              <a:t>collettive/</a:t>
            </a:r>
            <a:r>
              <a:rPr lang="it-IT" sz="1600" dirty="0" err="1" smtClean="0"/>
              <a:t>national</a:t>
            </a:r>
            <a:r>
              <a:rPr lang="en-US" sz="1600" dirty="0" smtClean="0"/>
              <a:t>, decentralized and small)</a:t>
            </a:r>
          </a:p>
          <a:p>
            <a:pPr>
              <a:buFont typeface="Wingdings" pitchFamily="2" charset="2"/>
              <a:buChar char="ü"/>
            </a:pPr>
            <a:r>
              <a:rPr lang="en-US" sz="1600" dirty="0" smtClean="0"/>
              <a:t>Late payments of the public administration to not for profit sector </a:t>
            </a:r>
            <a:endParaRPr lang="en-US" sz="1400" dirty="0" smtClean="0"/>
          </a:p>
          <a:p>
            <a:r>
              <a:rPr lang="en-US" sz="2000" b="1" dirty="0" smtClean="0"/>
              <a:t>Recommendations </a:t>
            </a:r>
          </a:p>
          <a:p>
            <a:pPr>
              <a:buFont typeface="Wingdings" pitchFamily="2" charset="2"/>
              <a:buChar char="Ø"/>
            </a:pPr>
            <a:r>
              <a:rPr lang="en-US" sz="1600" dirty="0" smtClean="0"/>
              <a:t>To strengthen the role of the national </a:t>
            </a:r>
            <a:r>
              <a:rPr lang="it-IT" sz="1600" dirty="0" err="1" smtClean="0"/>
              <a:t>coordination</a:t>
            </a:r>
            <a:r>
              <a:rPr lang="it-IT" sz="1600" dirty="0" smtClean="0"/>
              <a:t> and round tale for </a:t>
            </a:r>
            <a:r>
              <a:rPr lang="it-IT" sz="1600" dirty="0" err="1" smtClean="0"/>
              <a:t>bargaining</a:t>
            </a:r>
            <a:r>
              <a:rPr lang="it-IT" sz="1600" dirty="0" smtClean="0"/>
              <a:t> </a:t>
            </a:r>
            <a:r>
              <a:rPr lang="it-IT" sz="1600" dirty="0" err="1" smtClean="0"/>
              <a:t>between</a:t>
            </a:r>
            <a:r>
              <a:rPr lang="it-IT" sz="1600" dirty="0" smtClean="0"/>
              <a:t> </a:t>
            </a:r>
            <a:r>
              <a:rPr lang="it-IT" sz="1600" dirty="0" err="1" smtClean="0"/>
              <a:t>Economic</a:t>
            </a:r>
            <a:r>
              <a:rPr lang="it-IT" sz="1600" dirty="0" smtClean="0"/>
              <a:t> and Social </a:t>
            </a:r>
            <a:r>
              <a:rPr lang="it-IT" sz="1600" dirty="0" err="1" smtClean="0"/>
              <a:t>Partners</a:t>
            </a:r>
            <a:r>
              <a:rPr lang="it-IT" sz="1600" dirty="0" smtClean="0"/>
              <a:t> -ESP</a:t>
            </a:r>
            <a:endParaRPr lang="en-US" sz="1600" dirty="0" smtClean="0"/>
          </a:p>
          <a:p>
            <a:pPr>
              <a:buFont typeface="Wingdings" pitchFamily="2" charset="2"/>
              <a:buChar char="Ø"/>
            </a:pPr>
            <a:r>
              <a:rPr lang="en-US" sz="1600" dirty="0" smtClean="0"/>
              <a:t>To reach a National Collective Bargaining Agreement of sector</a:t>
            </a:r>
          </a:p>
          <a:p>
            <a:pPr lvl="0">
              <a:buFont typeface="Wingdings" pitchFamily="2" charset="2"/>
              <a:buChar char="Ø"/>
            </a:pPr>
            <a:r>
              <a:rPr lang="en-US" sz="1600" dirty="0" smtClean="0"/>
              <a:t>To improve the regulation as to the rights and duties of the working member (law no. 142/2012)</a:t>
            </a:r>
          </a:p>
          <a:p>
            <a:pPr lvl="0">
              <a:buFont typeface="Wingdings" pitchFamily="2" charset="2"/>
              <a:buChar char="Ø"/>
            </a:pPr>
            <a:r>
              <a:rPr lang="en-US" sz="1600" dirty="0" smtClean="0"/>
              <a:t>To aggregate and extend the tools and supporting the social dialogue </a:t>
            </a:r>
          </a:p>
          <a:p>
            <a:pPr>
              <a:buFont typeface="Wingdings" pitchFamily="2" charset="2"/>
              <a:buChar char="Ø"/>
            </a:pPr>
            <a:r>
              <a:rPr lang="en-US" sz="1600" dirty="0" smtClean="0"/>
              <a:t>To promote the implementation of the EU regulation as to the favorable treatment for “public administration creditors”</a:t>
            </a:r>
          </a:p>
          <a:p>
            <a:pPr>
              <a:buFont typeface="Wingdings" pitchFamily="2" charset="2"/>
              <a:buChar char="Ø"/>
            </a:pPr>
            <a:r>
              <a:rPr lang="en-US" sz="1600" dirty="0" smtClean="0"/>
              <a:t>To improve </a:t>
            </a:r>
            <a:r>
              <a:rPr lang="it-IT" sz="1600" dirty="0" err="1" smtClean="0"/>
              <a:t>qualification</a:t>
            </a:r>
            <a:r>
              <a:rPr lang="it-IT" sz="1600" dirty="0" smtClean="0"/>
              <a:t> and training of social </a:t>
            </a:r>
            <a:r>
              <a:rPr lang="it-IT" sz="1600" dirty="0" err="1" smtClean="0"/>
              <a:t>workers</a:t>
            </a:r>
            <a:endParaRPr lang="it-IT" sz="1600" dirty="0" smtClean="0"/>
          </a:p>
          <a:p>
            <a:endParaRPr lang="it-IT" sz="1600" dirty="0" smtClean="0"/>
          </a:p>
          <a:p>
            <a:pPr lvl="0"/>
            <a:endParaRPr lang="it-IT" sz="1400" dirty="0" smtClean="0"/>
          </a:p>
          <a:p>
            <a:pPr lvl="0"/>
            <a:endParaRPr lang="it-IT" sz="2000" dirty="0" smtClean="0"/>
          </a:p>
          <a:p>
            <a:endParaRPr lang="it-IT" sz="2000" b="1" dirty="0" smtClean="0"/>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736936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2666" y="2762062"/>
            <a:ext cx="1872208" cy="440081"/>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2686999"/>
            <a:ext cx="864096" cy="590208"/>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217" y="2598407"/>
            <a:ext cx="872423" cy="876878"/>
          </a:xfrm>
          <a:prstGeom prst="rect">
            <a:avLst/>
          </a:prstGeom>
        </p:spPr>
      </p:pic>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46079" y="2741742"/>
            <a:ext cx="1515937" cy="526514"/>
          </a:xfrm>
          <a:prstGeom prst="rect">
            <a:avLst/>
          </a:prstGeom>
        </p:spPr>
      </p:pic>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37993" y="3778140"/>
            <a:ext cx="1638300" cy="762000"/>
          </a:xfrm>
          <a:prstGeom prst="rect">
            <a:avLst/>
          </a:prstGeom>
        </p:spPr>
      </p:pic>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00" y="3778140"/>
            <a:ext cx="1944216" cy="486054"/>
          </a:xfrm>
          <a:prstGeom prst="rect">
            <a:avLst/>
          </a:prstGeom>
        </p:spPr>
      </p:pic>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48770" y="3445286"/>
            <a:ext cx="792090" cy="1063924"/>
          </a:xfrm>
          <a:prstGeom prst="rect">
            <a:avLst/>
          </a:prstGeom>
        </p:spPr>
      </p:pic>
      <p:pic>
        <p:nvPicPr>
          <p:cNvPr id="28" name="Picture 2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39991" y="2542440"/>
            <a:ext cx="879326" cy="879326"/>
          </a:xfrm>
          <a:prstGeom prst="rect">
            <a:avLst/>
          </a:prstGeom>
        </p:spPr>
      </p:pic>
      <p:pic>
        <p:nvPicPr>
          <p:cNvPr id="29" name="Picture 2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75060" y="3513790"/>
            <a:ext cx="668948" cy="1038725"/>
          </a:xfrm>
          <a:prstGeom prst="rect">
            <a:avLst/>
          </a:prstGeom>
        </p:spPr>
      </p:pic>
      <p:pic>
        <p:nvPicPr>
          <p:cNvPr id="30" name="Picture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167835" y="3822059"/>
            <a:ext cx="1820416" cy="398216"/>
          </a:xfrm>
          <a:prstGeom prst="rect">
            <a:avLst/>
          </a:prstGeom>
        </p:spPr>
      </p:pic>
      <p:sp>
        <p:nvSpPr>
          <p:cNvPr id="32" name="Rectangle 2"/>
          <p:cNvSpPr>
            <a:spLocks noChangeArrowheads="1"/>
          </p:cNvSpPr>
          <p:nvPr/>
        </p:nvSpPr>
        <p:spPr bwMode="auto">
          <a:xfrm>
            <a:off x="332600" y="1772816"/>
            <a:ext cx="6196053" cy="523220"/>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r>
              <a:rPr lang="en-US" altLang="en-US" sz="2400" b="1" dirty="0" smtClean="0">
                <a:solidFill>
                  <a:schemeClr val="tx1">
                    <a:lumMod val="85000"/>
                    <a:lumOff val="15000"/>
                  </a:schemeClr>
                </a:solidFill>
                <a:latin typeface="Arial" pitchFamily="34" charset="0"/>
                <a:cs typeface="Arial" pitchFamily="34" charset="0"/>
              </a:rPr>
              <a:t>Partnership:</a:t>
            </a:r>
          </a:p>
        </p:txBody>
      </p:sp>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6740" y="4930709"/>
            <a:ext cx="119380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862214" y="4851720"/>
            <a:ext cx="1094162" cy="723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674226" y="4894979"/>
            <a:ext cx="1897775" cy="637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195623" y="5810372"/>
            <a:ext cx="833370" cy="833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75938" y="4698607"/>
            <a:ext cx="972156" cy="878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721733" y="6028408"/>
            <a:ext cx="1607239" cy="600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988251" y="5912175"/>
            <a:ext cx="1470921" cy="66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2666" y="2784958"/>
            <a:ext cx="1872208" cy="440081"/>
          </a:xfrm>
          <a:prstGeom prst="rect">
            <a:avLst/>
          </a:prstGeom>
        </p:spPr>
      </p:pic>
      <p:pic>
        <p:nvPicPr>
          <p:cNvPr id="53" name="Pictur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2709895"/>
            <a:ext cx="864096" cy="590208"/>
          </a:xfrm>
          <a:prstGeom prst="rect">
            <a:avLst/>
          </a:prstGeom>
        </p:spPr>
      </p:pic>
      <p:pic>
        <p:nvPicPr>
          <p:cNvPr id="54" name="Picture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217" y="2621303"/>
            <a:ext cx="872423" cy="876878"/>
          </a:xfrm>
          <a:prstGeom prst="rect">
            <a:avLst/>
          </a:prstGeom>
        </p:spPr>
      </p:pic>
      <p:pic>
        <p:nvPicPr>
          <p:cNvPr id="55" name="Picture 5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46079" y="2764638"/>
            <a:ext cx="1515937" cy="526514"/>
          </a:xfrm>
          <a:prstGeom prst="rect">
            <a:avLst/>
          </a:prstGeom>
        </p:spPr>
      </p:pic>
      <p:pic>
        <p:nvPicPr>
          <p:cNvPr id="56" name="Picture 5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00" y="3801036"/>
            <a:ext cx="1944216" cy="486054"/>
          </a:xfrm>
          <a:prstGeom prst="rect">
            <a:avLst/>
          </a:prstGeom>
        </p:spPr>
      </p:pic>
      <p:pic>
        <p:nvPicPr>
          <p:cNvPr id="57" name="Picture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48770" y="3468182"/>
            <a:ext cx="792090" cy="1063924"/>
          </a:xfrm>
          <a:prstGeom prst="rect">
            <a:avLst/>
          </a:prstGeom>
        </p:spPr>
      </p:pic>
      <p:pic>
        <p:nvPicPr>
          <p:cNvPr id="58" name="Picture 57"/>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90233" y="5759270"/>
            <a:ext cx="1428950" cy="752580"/>
          </a:xfrm>
          <a:prstGeom prst="rect">
            <a:avLst/>
          </a:prstGeom>
        </p:spPr>
      </p:pic>
      <p:pic>
        <p:nvPicPr>
          <p:cNvPr id="59" name="Picture 5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39991" y="2565336"/>
            <a:ext cx="879326" cy="879326"/>
          </a:xfrm>
          <a:prstGeom prst="rect">
            <a:avLst/>
          </a:prstGeom>
        </p:spPr>
      </p:pic>
      <p:pic>
        <p:nvPicPr>
          <p:cNvPr id="60" name="Picture 5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75060" y="3536686"/>
            <a:ext cx="668948" cy="1038725"/>
          </a:xfrm>
          <a:prstGeom prst="rect">
            <a:avLst/>
          </a:prstGeom>
        </p:spPr>
      </p:pic>
      <p:pic>
        <p:nvPicPr>
          <p:cNvPr id="61" name="Picture 6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167835" y="3844955"/>
            <a:ext cx="1820416" cy="398216"/>
          </a:xfrm>
          <a:prstGeom prst="rect">
            <a:avLst/>
          </a:prstGeom>
        </p:spPr>
      </p:pic>
      <p:pic>
        <p:nvPicPr>
          <p:cNvPr id="62"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6740" y="4953605"/>
            <a:ext cx="119380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674226" y="4917875"/>
            <a:ext cx="1897775" cy="637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5"/>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195623" y="5833268"/>
            <a:ext cx="833370" cy="833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7"/>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721733" y="6051304"/>
            <a:ext cx="1607239" cy="600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4340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TotalTime>
  <Words>878</Words>
  <Application>Microsoft Office PowerPoint</Application>
  <PresentationFormat>On-screen Show (4:3)</PresentationFormat>
  <Paragraphs>174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EPR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 intern</dc:creator>
  <cp:lastModifiedBy>Silvia Mir [EASPD]</cp:lastModifiedBy>
  <cp:revision>90</cp:revision>
  <dcterms:created xsi:type="dcterms:W3CDTF">2014-01-20T15:26:43Z</dcterms:created>
  <dcterms:modified xsi:type="dcterms:W3CDTF">2014-10-06T11:01:33Z</dcterms:modified>
</cp:coreProperties>
</file>