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3" r:id="rId3"/>
    <p:sldId id="280" r:id="rId4"/>
    <p:sldId id="274" r:id="rId5"/>
    <p:sldId id="279" r:id="rId6"/>
    <p:sldId id="281" r:id="rId7"/>
    <p:sldId id="276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1FF"/>
    <a:srgbClr val="ABDBFF"/>
    <a:srgbClr val="003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93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075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629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4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337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29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5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787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715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1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7202F-FECB-4E79-8CD7-55010C9D3EAD}" type="datetimeFigureOut">
              <a:rPr lang="en-GB" smtClean="0"/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F978-C4AA-4AF7-91B6-88C8E82C16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7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emf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7" Type="http://schemas.openxmlformats.org/officeDocument/2006/relationships/image" Target="../media/image7.jpg"/><Relationship Id="rId12" Type="http://schemas.openxmlformats.org/officeDocument/2006/relationships/image" Target="../media/image12.jp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78584" y="2276871"/>
            <a:ext cx="6196053" cy="2339102"/>
          </a:xfrm>
          <a:prstGeom prst="rect">
            <a:avLst/>
          </a:prstGeom>
          <a:solidFill>
            <a:srgbClr val="89C1FF">
              <a:alpha val="89804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en-US" altLang="en-US" sz="22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Project PESSIS 2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Title: SWEDEN SOCIAL DIALOGUE CASE STUDY IN SOCIAL SERVICES SECTOR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60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Location Brussels</a:t>
            </a:r>
            <a:endParaRPr kumimoji="0" lang="en-US" altLang="en-US" i="0" u="none" strike="noStrike" cap="none" normalizeH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Date 23 September 2014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" y="4509119"/>
            <a:ext cx="7089916" cy="1661993"/>
          </a:xfrm>
          <a:prstGeom prst="rect">
            <a:avLst/>
          </a:prstGeom>
          <a:solidFill>
            <a:srgbClr val="89C1FF">
              <a:alpha val="89999"/>
            </a:srgbClr>
          </a:solidFill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Presenter/contact details:  Jane Lethbridge on behalf of European Minds (</a:t>
            </a: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Ulf </a:t>
            </a:r>
            <a:r>
              <a:rPr lang="en-US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Hägglund</a:t>
            </a: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, John </a:t>
            </a:r>
            <a:r>
              <a:rPr lang="en-US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Gunnarsson</a:t>
            </a:r>
            <a:r>
              <a:rPr kumimoji="0" lang="en-US" altLang="en-US" sz="2200" b="1" i="0" u="none" strike="noStrike" cap="none" normalizeH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Anneli</a:t>
            </a: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2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Danielsson</a:t>
            </a:r>
            <a:r>
              <a:rPr lang="en-US" alt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  </a:t>
            </a:r>
            <a:endParaRPr kumimoji="0" lang="en-US" altLang="en-US" sz="2200" b="1" i="0" u="none" strike="noStrike" cap="none" normalizeH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200" b="1" baseline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1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6" y="6235599"/>
            <a:ext cx="2952328" cy="564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80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685900"/>
            <a:ext cx="7632848" cy="48833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PRO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PROFILE OF SOCIAL SERVICES SECTOR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services are not a categorization or term widely used in Sweden. </a:t>
            </a:r>
            <a:endParaRPr lang="en-GB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Many different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types or categories of health or social services </a:t>
            </a: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- dispersed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over a wide range of sectors.  </a:t>
            </a:r>
            <a:endParaRPr lang="en-GB" alt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Often categorized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under the collective name of the health care, education and social services </a:t>
            </a: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 </a:t>
            </a:r>
            <a:endParaRPr lang="en-GB" altLang="en-US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Largely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publicly funded and locally managed with the overall responsibilities given to the municipalities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Law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 System of Choice in Public Sector (LOV) in 2009 the provider market for social services was open up to private, social enterprises/cooperatives and not-for- profit </a:t>
            </a: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organisations.  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LOV - large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regional differences in </a:t>
            </a: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usage often </a:t>
            </a:r>
            <a:r>
              <a:rPr lang="en-GB" alt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determined by the local political majority's political </a:t>
            </a:r>
            <a:r>
              <a:rPr lang="en-GB" alt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affiliation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GB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0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1520" y="1685900"/>
            <a:ext cx="7632848" cy="4585871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" pitchFamily="34" charset="0"/>
                <a:cs typeface="Arial" pitchFamily="34" charset="0"/>
              </a:rPr>
              <a:t>PRO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PROFILE OF SOCIAL SERVICES SECTOR</a:t>
            </a: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Thousands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 private services providers but the public service providers are still dominating the </a:t>
            </a: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sectors.</a:t>
            </a:r>
            <a:endParaRPr lang="en-GB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Between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438 480 (public employed) to 552 330 (public and private) employees within the sector. </a:t>
            </a: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(In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total there are 4.7 million employed people in </a:t>
            </a: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Sweden)</a:t>
            </a:r>
            <a:endParaRPr lang="en-GB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Municipalities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purchase of services within the health care, education and social services sectors amounted in 2011 to SEK 81 billion, of which SEK 49 billion was from private enterprises. </a:t>
            </a:r>
            <a:endParaRPr lang="en-GB" alt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Note-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this data also includes sectors such as secondary school that are not included in the PESSIS 2 study</a:t>
            </a: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.) 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GB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4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411394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DIALOGUE ARRANGEMENTS</a:t>
            </a: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GB" alt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or less a non issue in Sweden because it´s a highly integrated part of the Swedish model. </a:t>
            </a:r>
            <a:endParaRPr lang="en-GB" alt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Term “social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dialogue” is not specifically used and </a:t>
            </a: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 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considered to be </a:t>
            </a: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European term </a:t>
            </a: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GB" altLang="en-US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dialogue between employers and employees is regulated by law</a:t>
            </a: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structure is agreed upon and it is not in none of the stakeholders interest to change it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6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412420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SOCIAL DIALOGUE ARRANGEMENTS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GB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dialogue occur through three main processes: </a:t>
            </a: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bargaining of the collective agreements, from a national level down to local level/workplace level. Both parties finds the collective agreements beneficial for their purposes. In Sweden it´s not allowed to have standard tariffs instead of individual salary, and therefore salary is always an important question, </a:t>
            </a: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 levels. </a:t>
            </a: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influence on political decisions. Both sides have to be considered and listened to, whenever political decisions are made that may effect any work issues, both locally and on a national level. Lobbying is also important </a:t>
            </a: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 national level. </a:t>
            </a:r>
          </a:p>
          <a:p>
            <a:pPr marL="342900" lvl="0" indent="-342900" fontAlgn="base">
              <a:spcBef>
                <a:spcPct val="0"/>
              </a:spcBef>
              <a:spcAft>
                <a:spcPts val="400"/>
              </a:spcAft>
              <a:buFont typeface="+mj-lt"/>
              <a:buAutoNum type="arabicPeriod"/>
            </a:pP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long term support of a good dialogue between the parties. Through supporting  and advising those who they represent, </a:t>
            </a: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i.e.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developing a specific profession through member papers or arranging different seminars. Interpreting of the law, giving advice.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7504" y="1844824"/>
            <a:ext cx="7776864" cy="4637167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9855103"/>
              </p:ext>
            </p:extLst>
          </p:nvPr>
        </p:nvGraphicFramePr>
        <p:xfrm>
          <a:off x="467544" y="548680"/>
          <a:ext cx="7992888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135"/>
                <a:gridCol w="5759753"/>
              </a:tblGrid>
              <a:tr h="143937">
                <a:tc>
                  <a:txBody>
                    <a:bodyPr/>
                    <a:lstStyle/>
                    <a:p>
                      <a:r>
                        <a:rPr lang="en-GB" dirty="0" smtClean="0"/>
                        <a:t>Sub-sector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Representative organisations</a:t>
                      </a:r>
                      <a:endParaRPr lang="en-GB" dirty="0"/>
                    </a:p>
                  </a:txBody>
                  <a:tcPr/>
                </a:tc>
              </a:tr>
              <a:tr h="1085473">
                <a:tc>
                  <a:txBody>
                    <a:bodyPr/>
                    <a:lstStyle/>
                    <a:p>
                      <a:r>
                        <a:rPr lang="en-GB" dirty="0" smtClean="0"/>
                        <a:t>Older people care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Employers' organizations- SKL, </a:t>
                      </a:r>
                      <a:r>
                        <a:rPr lang="en-GB" dirty="0" err="1" smtClean="0"/>
                        <a:t>Vårdföretagarna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Union organizations- </a:t>
                      </a:r>
                      <a:r>
                        <a:rPr lang="en-GB" dirty="0" err="1" smtClean="0"/>
                        <a:t>Kommunal</a:t>
                      </a:r>
                      <a:r>
                        <a:rPr lang="en-GB" dirty="0" smtClean="0"/>
                        <a:t>, Vision. Trade union density - not available. Traditionally high union density within public sector, but a clear drop in the last decades</a:t>
                      </a:r>
                      <a:endParaRPr lang="en-GB" dirty="0"/>
                    </a:p>
                  </a:txBody>
                  <a:tcPr/>
                </a:tc>
              </a:tr>
              <a:tr h="1899578">
                <a:tc>
                  <a:txBody>
                    <a:bodyPr/>
                    <a:lstStyle/>
                    <a:p>
                      <a:r>
                        <a:rPr lang="en-GB" dirty="0" smtClean="0"/>
                        <a:t>Child care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Employers’ organisations: SALAR, Swedish Association of Local Authorities and Regions (the largest of the sector), </a:t>
                      </a:r>
                      <a:r>
                        <a:rPr lang="en-GB" dirty="0" err="1" smtClean="0"/>
                        <a:t>Almega</a:t>
                      </a:r>
                      <a:r>
                        <a:rPr lang="en-GB" dirty="0" smtClean="0"/>
                        <a:t> (for non-public sector), KFS - The Swedish Organisation for Local Enterprises, KFO - The Co-operative Employers' Association </a:t>
                      </a:r>
                    </a:p>
                    <a:p>
                      <a:r>
                        <a:rPr lang="en-GB" dirty="0" smtClean="0"/>
                        <a:t>Unions: </a:t>
                      </a:r>
                      <a:r>
                        <a:rPr lang="en-GB" dirty="0" err="1" smtClean="0"/>
                        <a:t>Kommunal</a:t>
                      </a:r>
                      <a:r>
                        <a:rPr lang="en-GB" dirty="0" smtClean="0"/>
                        <a:t> (the largest, representing employees of the municipalities), </a:t>
                      </a:r>
                      <a:r>
                        <a:rPr lang="en-GB" dirty="0" err="1" smtClean="0"/>
                        <a:t>Lärarförbundet</a:t>
                      </a:r>
                      <a:r>
                        <a:rPr lang="en-GB" dirty="0" smtClean="0"/>
                        <a:t> (Teachers’ Union, representing preschool teachers, both in public and private schools)</a:t>
                      </a:r>
                      <a:endParaRPr lang="en-GB" dirty="0"/>
                    </a:p>
                  </a:txBody>
                  <a:tcPr/>
                </a:tc>
              </a:tr>
              <a:tr h="1456221">
                <a:tc>
                  <a:txBody>
                    <a:bodyPr/>
                    <a:lstStyle/>
                    <a:p>
                      <a:r>
                        <a:rPr lang="en-GB" dirty="0" smtClean="0"/>
                        <a:t>Care for people</a:t>
                      </a:r>
                      <a:r>
                        <a:rPr lang="en-GB" baseline="0" dirty="0" smtClean="0"/>
                        <a:t> with disabilities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Employers’ organisations: SALAR, Swedish Association of Local Authorities and Regions (the largest of the sector), The Association of Private Care Providers, KFS - The Swedish Organisation for Local Enterprises, KFO - The Co-operative Employers' Association, </a:t>
                      </a:r>
                      <a:r>
                        <a:rPr lang="en-GB" dirty="0" err="1" smtClean="0"/>
                        <a:t>Pacta</a:t>
                      </a:r>
                      <a:r>
                        <a:rPr lang="en-GB" dirty="0" smtClean="0"/>
                        <a:t> </a:t>
                      </a:r>
                    </a:p>
                    <a:p>
                      <a:r>
                        <a:rPr lang="en-GB" dirty="0" smtClean="0"/>
                        <a:t>Unions: </a:t>
                      </a:r>
                      <a:r>
                        <a:rPr lang="en-GB" dirty="0" err="1" smtClean="0"/>
                        <a:t>Kommunal</a:t>
                      </a:r>
                      <a:r>
                        <a:rPr lang="en-GB" dirty="0" smtClean="0"/>
                        <a:t> (the largest, representing employees of the municipalities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5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7544" y="2276872"/>
            <a:ext cx="7416824" cy="330346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CONCLUSIONS – MAIN ISSUES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GB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Same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challenges in all sub-sectors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GB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Long term skill supply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Salary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Organization of working time</a:t>
            </a:r>
          </a:p>
          <a:p>
            <a:pPr marL="285750" lvl="0" indent="-285750" fontAlgn="base">
              <a:spcBef>
                <a:spcPct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Quality and working environment and workload</a:t>
            </a: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endParaRPr lang="en-GB" altLang="en-US" sz="14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400"/>
              </a:spcAft>
            </a:pP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Profits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within private service providers in the welfare </a:t>
            </a: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sectors - one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of the biggest issues in the national </a:t>
            </a: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election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 the 14th </a:t>
            </a:r>
            <a:r>
              <a:rPr lang="en-GB" alt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September </a:t>
            </a:r>
            <a:r>
              <a:rPr lang="en-GB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2014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endParaRPr lang="en-US" altLang="en-US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6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16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62062"/>
            <a:ext cx="1872208" cy="44008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686999"/>
            <a:ext cx="864096" cy="590208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598407"/>
            <a:ext cx="872423" cy="87687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41742"/>
            <a:ext cx="1515937" cy="52651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93" y="3778140"/>
            <a:ext cx="1638300" cy="762000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" y="3778140"/>
            <a:ext cx="1944216" cy="486054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0" y="3445286"/>
            <a:ext cx="792090" cy="1063924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42440"/>
            <a:ext cx="879326" cy="879326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0" y="3513790"/>
            <a:ext cx="668948" cy="1038725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35" y="3822059"/>
            <a:ext cx="1820416" cy="398216"/>
          </a:xfrm>
          <a:prstGeom prst="rect">
            <a:avLst/>
          </a:prstGeom>
        </p:spPr>
      </p:pic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32600" y="1772816"/>
            <a:ext cx="6196053" cy="5232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228600" tIns="0" rIns="22860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lang="en-US" alt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Partnership: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30709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2214" y="4851720"/>
            <a:ext cx="1094162" cy="723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894979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10372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5938" y="4698607"/>
            <a:ext cx="972156" cy="87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28408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251" y="5912175"/>
            <a:ext cx="1470921" cy="66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666" y="2784958"/>
            <a:ext cx="1872208" cy="440081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2709895"/>
            <a:ext cx="864096" cy="590208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217" y="2621303"/>
            <a:ext cx="872423" cy="876878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079" y="2764638"/>
            <a:ext cx="1515937" cy="526514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00" y="3801036"/>
            <a:ext cx="1944216" cy="486054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8770" y="3468182"/>
            <a:ext cx="792090" cy="1063924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233" y="5759270"/>
            <a:ext cx="1428950" cy="752580"/>
          </a:xfrm>
          <a:prstGeom prst="rect">
            <a:avLst/>
          </a:prstGeom>
        </p:spPr>
      </p:pic>
      <p:pic>
        <p:nvPicPr>
          <p:cNvPr id="59" name="Picture 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991" y="2565336"/>
            <a:ext cx="879326" cy="879326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5060" y="3536686"/>
            <a:ext cx="668948" cy="1038725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7835" y="3844955"/>
            <a:ext cx="1820416" cy="398216"/>
          </a:xfrm>
          <a:prstGeom prst="rect">
            <a:avLst/>
          </a:prstGeom>
        </p:spPr>
      </p:pic>
      <p:pic>
        <p:nvPicPr>
          <p:cNvPr id="62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40" y="4953605"/>
            <a:ext cx="1193800" cy="41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4226" y="4917875"/>
            <a:ext cx="1897775" cy="63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4" name="Picture 5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5623" y="5833268"/>
            <a:ext cx="833370" cy="8333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33" y="6051304"/>
            <a:ext cx="1607239" cy="600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34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712</Words>
  <Application>Microsoft Office PowerPoint</Application>
  <PresentationFormat>On-screen Show (4:3)</PresentationFormat>
  <Paragraphs>76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 intern</dc:creator>
  <cp:lastModifiedBy>Silvia Mir [EASPD]</cp:lastModifiedBy>
  <cp:revision>39</cp:revision>
  <dcterms:created xsi:type="dcterms:W3CDTF">2014-01-20T15:26:43Z</dcterms:created>
  <dcterms:modified xsi:type="dcterms:W3CDTF">2014-10-06T12:23:16Z</dcterms:modified>
</cp:coreProperties>
</file>