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3" r:id="rId3"/>
    <p:sldId id="264" r:id="rId4"/>
    <p:sldId id="27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21" Type="http://schemas.openxmlformats.org/officeDocument/2006/relationships/image" Target="../media/image21.pn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78584" y="2276871"/>
            <a:ext cx="6196053" cy="2339102"/>
          </a:xfrm>
          <a:prstGeom prst="rect">
            <a:avLst/>
          </a:prstGeom>
          <a:solidFill>
            <a:srgbClr val="89C1FF">
              <a:alpha val="89804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Project PESSIS 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Title: 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condition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dialogue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assistance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</a:t>
            </a:r>
            <a:r>
              <a:rPr lang="pl-PL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Poland</a:t>
            </a:r>
            <a:endParaRPr lang="en-US" altLang="en-US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Location Brussels</a:t>
            </a:r>
            <a:endParaRPr kumimoji="0" lang="en-US" altLang="en-US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Date 23 September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4509119"/>
            <a:ext cx="7089916" cy="984885"/>
          </a:xfrm>
          <a:prstGeom prst="rect">
            <a:avLst/>
          </a:prstGeom>
          <a:solidFill>
            <a:srgbClr val="89C1FF">
              <a:alpha val="89999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Presenter/contact details:</a:t>
            </a:r>
            <a:r>
              <a:rPr kumimoji="0" lang="pl-PL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Aneta Wiącek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aneta.wiacek@gmail.com</a:t>
            </a:r>
            <a:endParaRPr lang="en-US" altLang="en-US" sz="2200" baseline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" y="6235599"/>
            <a:ext cx="2952328" cy="56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8136904" cy="170303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311314"/>
              </p:ext>
            </p:extLst>
          </p:nvPr>
        </p:nvGraphicFramePr>
        <p:xfrm>
          <a:off x="827584" y="2161406"/>
          <a:ext cx="5400599" cy="3355827"/>
        </p:xfrm>
        <a:graphic>
          <a:graphicData uri="http://schemas.openxmlformats.org/drawingml/2006/table">
            <a:tbl>
              <a:tblPr/>
              <a:tblGrid>
                <a:gridCol w="1414084"/>
                <a:gridCol w="797303"/>
                <a:gridCol w="797303"/>
                <a:gridCol w="797303"/>
                <a:gridCol w="797303"/>
                <a:gridCol w="797303"/>
              </a:tblGrid>
              <a:tr h="115258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Planning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Eligibility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Manage-ment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Regional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Province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5508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827584" y="1796721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in social assistance public sector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827584" y="2166053"/>
            <a:ext cx="1368152" cy="111622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842379" y="2974498"/>
            <a:ext cx="1215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403648" y="2082914"/>
            <a:ext cx="999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516216" y="2246010"/>
            <a:ext cx="24482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Colours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Black =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Grey =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concurrent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no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Source: Y. </a:t>
            </a:r>
            <a:r>
              <a:rPr lang="pl-PL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Kazepov</a:t>
            </a:r>
            <a:r>
              <a:rPr lang="pl-PL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ed.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Rescaling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Social Policies towards Multilevel Governance in </a:t>
            </a:r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pl-PL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2010, p. 193</a:t>
            </a:r>
            <a:endParaRPr lang="pl-PL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99592" y="5427801"/>
            <a:ext cx="5112568" cy="116955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Legislation</a:t>
            </a:r>
            <a:endParaRPr lang="pl-PL" altLang="en-US" sz="1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en-US" alt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Code Act of 26 June </a:t>
            </a:r>
            <a:r>
              <a:rPr lang="en-US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1974</a:t>
            </a:r>
            <a:endParaRPr lang="pl-PL" altLang="en-US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en-US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en-US" alt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Welfare Act of 12 March 2004 </a:t>
            </a:r>
            <a:endParaRPr lang="pl-PL" altLang="en-US" sz="1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Tx/>
              <a:buChar char="-"/>
            </a:pPr>
            <a:r>
              <a:rPr lang="pl-PL" alt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Municipality</a:t>
            </a:r>
            <a:r>
              <a:rPr lang="pl-PL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Employees</a:t>
            </a:r>
            <a:r>
              <a:rPr lang="pl-PL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alt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Act</a:t>
            </a:r>
            <a:r>
              <a:rPr lang="pl-PL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en-US" alt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November </a:t>
            </a:r>
            <a:r>
              <a:rPr lang="en-US" alt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en-US" altLang="en-US" sz="1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444208" y="4365104"/>
            <a:ext cx="244827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employment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province and municipal level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119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639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persons (with management staff)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348880"/>
            <a:ext cx="7416824" cy="303672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41061"/>
              </p:ext>
            </p:extLst>
          </p:nvPr>
        </p:nvGraphicFramePr>
        <p:xfrm>
          <a:off x="1479048" y="2852936"/>
          <a:ext cx="6480720" cy="3101166"/>
        </p:xfrm>
        <a:graphic>
          <a:graphicData uri="http://schemas.openxmlformats.org/drawingml/2006/table">
            <a:tbl>
              <a:tblPr/>
              <a:tblGrid>
                <a:gridCol w="1800200"/>
                <a:gridCol w="1440160"/>
                <a:gridCol w="3240360"/>
              </a:tblGrid>
              <a:tr h="282839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</a:t>
                      </a:r>
                      <a:r>
                        <a:rPr lang="en-US" sz="14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collective </a:t>
                      </a: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agreement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2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Sectorial (supra-enterprise)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(social assistance) </a:t>
                      </a:r>
                    </a:p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174 (total)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Institutions covered by the agreement: </a:t>
                      </a:r>
                    </a:p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a Social Welfare Centre (2);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a nursing home (9)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2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Enterprise (company, institution)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(social assistance) </a:t>
                      </a:r>
                    </a:p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2 835 (total)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registered in 3 regions: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Silesian (3 / 1951)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4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Dolnoslaskie</a:t>
                      </a: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(2 / 624)</a:t>
                      </a:r>
                      <a:b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4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Lubuskie</a:t>
                      </a:r>
                      <a:r>
                        <a:rPr lang="en-US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(1 / ca 250)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611560" y="183272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social dialogue in the sector of social assistance – collective agreements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755576" y="17728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enterprise and supra-enterprise collective agreements in Polish social assistance is extremely low</a:t>
            </a:r>
            <a:r>
              <a:rPr lang="pl-PL" dirty="0" smtClean="0"/>
              <a:t>. </a:t>
            </a:r>
            <a:r>
              <a:rPr lang="pl-PL" dirty="0" err="1" smtClean="0"/>
              <a:t>Why</a:t>
            </a:r>
            <a:r>
              <a:rPr lang="pl-PL" dirty="0" smtClean="0"/>
              <a:t>?</a:t>
            </a:r>
            <a:endParaRPr lang="en-US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2420888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Tentative answers</a:t>
            </a:r>
          </a:p>
          <a:p>
            <a:r>
              <a:rPr lang="en-US" dirty="0" smtClean="0"/>
              <a:t>1) Comprehensive regulations of employment relationship in law: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en-US" dirty="0" err="1" smtClean="0"/>
              <a:t>labour</a:t>
            </a:r>
            <a:r>
              <a:rPr lang="en-US" dirty="0" smtClean="0"/>
              <a:t> law, municipality employees law and social assistance law</a:t>
            </a:r>
          </a:p>
          <a:p>
            <a:endParaRPr lang="en-US" dirty="0" smtClean="0"/>
          </a:p>
          <a:p>
            <a:r>
              <a:rPr lang="en-US" dirty="0" smtClean="0"/>
              <a:t>2) On the employers side: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local government at municipal level is young (started from 1990) and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at provincial level is very young (started from 1999)</a:t>
            </a:r>
            <a:endParaRPr lang="pl-PL" dirty="0" smtClean="0"/>
          </a:p>
          <a:p>
            <a:pPr marL="285750" indent="-285750">
              <a:buFontTx/>
              <a:buChar char="-"/>
            </a:pPr>
            <a:r>
              <a:rPr lang="pl-PL" dirty="0" err="1" smtClean="0"/>
              <a:t>low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dirty="0" err="1" smtClean="0"/>
              <a:t>organization</a:t>
            </a:r>
            <a:r>
              <a:rPr lang="pl-PL" dirty="0" smtClean="0"/>
              <a:t> (</a:t>
            </a:r>
            <a:r>
              <a:rPr lang="pl-PL" dirty="0" err="1" smtClean="0"/>
              <a:t>local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 and </a:t>
            </a:r>
            <a:r>
              <a:rPr lang="pl-PL" dirty="0" err="1" smtClean="0"/>
              <a:t>ngos</a:t>
            </a:r>
            <a:r>
              <a:rPr lang="pl-PL" dirty="0" smtClean="0"/>
              <a:t> </a:t>
            </a:r>
            <a:r>
              <a:rPr lang="pl-PL" dirty="0" err="1" smtClean="0"/>
              <a:t>employers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federations</a:t>
            </a:r>
            <a:r>
              <a:rPr lang="pl-PL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 On the employees side: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low prestige of social assistance professions,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very low unionization rate,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first trade union federation for social workers and social assistance employees established very recently in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62062"/>
            <a:ext cx="1872208" cy="4400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86999"/>
            <a:ext cx="864096" cy="5902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598407"/>
            <a:ext cx="872423" cy="876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41742"/>
            <a:ext cx="1515937" cy="52651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93" y="3778140"/>
            <a:ext cx="1638300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778140"/>
            <a:ext cx="1944216" cy="4860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45286"/>
            <a:ext cx="792090" cy="1063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42440"/>
            <a:ext cx="879326" cy="8793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13790"/>
            <a:ext cx="668948" cy="10387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22059"/>
            <a:ext cx="1820416" cy="398216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2600" y="1772816"/>
            <a:ext cx="6196053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30709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214" y="4851720"/>
            <a:ext cx="1094162" cy="72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894979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10372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8" y="4698607"/>
            <a:ext cx="972156" cy="8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28408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51" y="5912175"/>
            <a:ext cx="1470921" cy="6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84958"/>
            <a:ext cx="1872208" cy="4400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09895"/>
            <a:ext cx="864096" cy="5902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621303"/>
            <a:ext cx="872423" cy="876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64638"/>
            <a:ext cx="1515937" cy="52651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801036"/>
            <a:ext cx="1944216" cy="48605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68182"/>
            <a:ext cx="792090" cy="106392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3" y="5759270"/>
            <a:ext cx="1428950" cy="7525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65336"/>
            <a:ext cx="879326" cy="87932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36686"/>
            <a:ext cx="668948" cy="10387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44955"/>
            <a:ext cx="1820416" cy="398216"/>
          </a:xfrm>
          <a:prstGeom prst="rect">
            <a:avLst/>
          </a:prstGeom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53605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917875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33268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51304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218</Words>
  <Application>Microsoft Office PowerPoint</Application>
  <PresentationFormat>On-screen Show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38</cp:revision>
  <dcterms:created xsi:type="dcterms:W3CDTF">2014-01-20T15:26:43Z</dcterms:created>
  <dcterms:modified xsi:type="dcterms:W3CDTF">2014-10-06T12:18:31Z</dcterms:modified>
</cp:coreProperties>
</file>