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63" r:id="rId3"/>
    <p:sldId id="274" r:id="rId4"/>
    <p:sldId id="264" r:id="rId5"/>
    <p:sldId id="275" r:id="rId6"/>
    <p:sldId id="276" r:id="rId7"/>
    <p:sldId id="277" r:id="rId8"/>
    <p:sldId id="278"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C1FF"/>
    <a:srgbClr val="ABDBFF"/>
    <a:srgbClr val="003A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84"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29093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1889075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45462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164464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93933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370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77329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69605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4887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3978715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7202F-FECB-4E79-8CD7-55010C9D3EAD}" type="datetimeFigureOut">
              <a:rPr lang="en-GB" smtClean="0"/>
              <a:pPr/>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8CF978-C4AA-4AF7-91B6-88C8E82C168B}" type="slidenum">
              <a:rPr lang="en-GB" smtClean="0"/>
              <a:pPr/>
              <a:t>‹#›</a:t>
            </a:fld>
            <a:endParaRPr lang="en-GB"/>
          </a:p>
        </p:txBody>
      </p:sp>
    </p:spTree>
    <p:extLst>
      <p:ext uri="{BB962C8B-B14F-4D97-AF65-F5344CB8AC3E}">
        <p14:creationId xmlns:p14="http://schemas.microsoft.com/office/powerpoint/2010/main" val="109819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7202F-FECB-4E79-8CD7-55010C9D3EAD}" type="datetimeFigureOut">
              <a:rPr lang="en-GB" smtClean="0"/>
              <a:pPr/>
              <a:t>06/10/2014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CF978-C4AA-4AF7-91B6-88C8E82C168B}" type="slidenum">
              <a:rPr lang="en-GB" smtClean="0"/>
              <a:pPr/>
              <a:t>‹#›</a:t>
            </a:fld>
            <a:endParaRPr lang="en-GB"/>
          </a:p>
        </p:txBody>
      </p:sp>
    </p:spTree>
    <p:extLst>
      <p:ext uri="{BB962C8B-B14F-4D97-AF65-F5344CB8AC3E}">
        <p14:creationId xmlns:p14="http://schemas.microsoft.com/office/powerpoint/2010/main" val="1820755812"/>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emf"/><Relationship Id="rId18" Type="http://schemas.openxmlformats.org/officeDocument/2006/relationships/image" Target="../media/image18.png"/><Relationship Id="rId3" Type="http://schemas.openxmlformats.org/officeDocument/2006/relationships/image" Target="../media/image3.jpeg"/><Relationship Id="rId21" Type="http://schemas.openxmlformats.org/officeDocument/2006/relationships/image" Target="../media/image21.pn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png"/><Relationship Id="rId2" Type="http://schemas.openxmlformats.org/officeDocument/2006/relationships/image" Target="../media/image1.png"/><Relationship Id="rId16" Type="http://schemas.openxmlformats.org/officeDocument/2006/relationships/image" Target="../media/image16.jpeg"/><Relationship Id="rId20"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png"/><Relationship Id="rId10" Type="http://schemas.openxmlformats.org/officeDocument/2006/relationships/image" Target="../media/image10.jpeg"/><Relationship Id="rId19" Type="http://schemas.openxmlformats.org/officeDocument/2006/relationships/image" Target="../media/image19.pn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3143240" y="1857364"/>
            <a:ext cx="6031397" cy="2000548"/>
          </a:xfrm>
          <a:prstGeom prst="rect">
            <a:avLst/>
          </a:prstGeom>
          <a:solidFill>
            <a:srgbClr val="89C1FF">
              <a:alpha val="89804"/>
            </a:srgbClr>
          </a:solid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r>
              <a:rPr kumimoji="0" lang="en-US" altLang="en-US" sz="2200" b="1" i="0" u="none" strike="noStrike" cap="none" normalizeH="0" baseline="0" dirty="0" smtClean="0">
                <a:ln>
                  <a:noFill/>
                </a:ln>
                <a:solidFill>
                  <a:schemeClr val="tx1">
                    <a:lumMod val="85000"/>
                    <a:lumOff val="15000"/>
                  </a:schemeClr>
                </a:solidFill>
                <a:effectLst/>
                <a:latin typeface="Arial" pitchFamily="34" charset="0"/>
                <a:cs typeface="Arial" pitchFamily="34" charset="0"/>
              </a:rPr>
              <a:t>Project PESSIS 2</a:t>
            </a:r>
          </a:p>
          <a:p>
            <a:pPr marL="0" marR="0" lvl="0" indent="0" defTabSz="914400" rtl="0" eaLnBrk="1" fontAlgn="base" latinLnBrk="0" hangingPunct="1">
              <a:lnSpc>
                <a:spcPct val="100000"/>
              </a:lnSpc>
              <a:spcBef>
                <a:spcPct val="0"/>
              </a:spcBef>
              <a:spcAft>
                <a:spcPts val="1600"/>
              </a:spcAft>
              <a:buClrTx/>
              <a:buSzTx/>
              <a:buFontTx/>
              <a:buNone/>
              <a:tabLst/>
            </a:pPr>
            <a:r>
              <a:rPr lang="en-US" altLang="en-US" sz="2200" b="1" dirty="0" smtClean="0">
                <a:solidFill>
                  <a:schemeClr val="tx1">
                    <a:lumMod val="85000"/>
                    <a:lumOff val="15000"/>
                  </a:schemeClr>
                </a:solidFill>
                <a:latin typeface="Arial" pitchFamily="34" charset="0"/>
                <a:cs typeface="Arial" pitchFamily="34" charset="0"/>
              </a:rPr>
              <a:t>Title: The Case of Bulgaria</a:t>
            </a:r>
          </a:p>
          <a:p>
            <a:pPr marL="0" marR="0" lvl="0" indent="0" defTabSz="914400" rtl="0" eaLnBrk="1" fontAlgn="base" latinLnBrk="0" hangingPunct="1">
              <a:lnSpc>
                <a:spcPct val="100000"/>
              </a:lnSpc>
              <a:spcBef>
                <a:spcPct val="0"/>
              </a:spcBef>
              <a:spcAft>
                <a:spcPts val="1600"/>
              </a:spcAft>
              <a:buClrTx/>
              <a:buSzTx/>
              <a:buFontTx/>
              <a:buNone/>
              <a:tabLst/>
            </a:pPr>
            <a:r>
              <a:rPr kumimoji="0" lang="en-US" altLang="en-US" i="0" u="none" strike="noStrike" cap="none" normalizeH="0" baseline="0" dirty="0" smtClean="0">
                <a:ln>
                  <a:noFill/>
                </a:ln>
                <a:solidFill>
                  <a:schemeClr val="tx1">
                    <a:lumMod val="85000"/>
                    <a:lumOff val="15000"/>
                  </a:schemeClr>
                </a:solidFill>
                <a:effectLst/>
                <a:latin typeface="Arial" pitchFamily="34" charset="0"/>
                <a:cs typeface="Arial" pitchFamily="34" charset="0"/>
              </a:rPr>
              <a:t>Location Brussels</a:t>
            </a:r>
            <a:endParaRPr kumimoji="0" lang="en-US" altLang="en-US" i="0" u="none" strike="noStrike" cap="none" normalizeH="0" dirty="0" smtClean="0">
              <a:ln>
                <a:noFill/>
              </a:ln>
              <a:solidFill>
                <a:schemeClr val="tx1">
                  <a:lumMod val="85000"/>
                  <a:lumOff val="15000"/>
                </a:schemeClr>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i="0" u="none" strike="noStrike" cap="none" normalizeH="0" dirty="0" smtClean="0">
                <a:ln>
                  <a:noFill/>
                </a:ln>
                <a:solidFill>
                  <a:schemeClr val="tx1">
                    <a:lumMod val="85000"/>
                    <a:lumOff val="15000"/>
                  </a:schemeClr>
                </a:solidFill>
                <a:effectLst/>
                <a:latin typeface="Arial" pitchFamily="34" charset="0"/>
                <a:cs typeface="Arial" pitchFamily="34" charset="0"/>
              </a:rPr>
              <a:t>Date 23 September 2014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lumMod val="85000"/>
                  <a:lumOff val="15000"/>
                </a:schemeClr>
              </a:solidFill>
              <a:effectLst/>
              <a:latin typeface="Arial" pitchFamily="34" charset="0"/>
              <a:cs typeface="Arial" pitchFamily="34" charset="0"/>
            </a:endParaRPr>
          </a:p>
        </p:txBody>
      </p:sp>
      <p:sp>
        <p:nvSpPr>
          <p:cNvPr id="6" name="Rectangle 2"/>
          <p:cNvSpPr>
            <a:spLocks noChangeArrowheads="1"/>
          </p:cNvSpPr>
          <p:nvPr/>
        </p:nvSpPr>
        <p:spPr bwMode="auto">
          <a:xfrm>
            <a:off x="1" y="4509119"/>
            <a:ext cx="7089916" cy="1661993"/>
          </a:xfrm>
          <a:prstGeom prst="rect">
            <a:avLst/>
          </a:prstGeom>
          <a:solidFill>
            <a:srgbClr val="89C1FF">
              <a:alpha val="89999"/>
            </a:srgbClr>
          </a:solid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lumMod val="85000"/>
                  <a:lumOff val="15000"/>
                </a:schemeClr>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dirty="0" smtClean="0">
                <a:ln>
                  <a:noFill/>
                </a:ln>
                <a:solidFill>
                  <a:schemeClr val="tx1">
                    <a:lumMod val="85000"/>
                    <a:lumOff val="15000"/>
                  </a:schemeClr>
                </a:solidFill>
                <a:effectLst/>
                <a:latin typeface="Arial" pitchFamily="34" charset="0"/>
                <a:cs typeface="Arial" pitchFamily="34" charset="0"/>
              </a:rPr>
              <a:t>Presenter/contact details: Dr. </a:t>
            </a:r>
            <a:r>
              <a:rPr kumimoji="0" lang="en-US" altLang="en-US" sz="2200" b="1" i="0" u="none" strike="noStrike" cap="none" normalizeH="0" dirty="0" err="1" smtClean="0">
                <a:ln>
                  <a:noFill/>
                </a:ln>
                <a:solidFill>
                  <a:schemeClr val="tx1">
                    <a:lumMod val="85000"/>
                    <a:lumOff val="15000"/>
                  </a:schemeClr>
                </a:solidFill>
                <a:effectLst/>
                <a:latin typeface="Arial" pitchFamily="34" charset="0"/>
                <a:cs typeface="Arial" pitchFamily="34" charset="0"/>
              </a:rPr>
              <a:t>Lyuben</a:t>
            </a:r>
            <a:r>
              <a:rPr kumimoji="0" lang="en-US" altLang="en-US" sz="2200" b="1" i="0" u="none" strike="noStrike" cap="none" normalizeH="0" dirty="0" smtClean="0">
                <a:ln>
                  <a:noFill/>
                </a:ln>
                <a:solidFill>
                  <a:schemeClr val="tx1">
                    <a:lumMod val="85000"/>
                    <a:lumOff val="15000"/>
                  </a:schemeClr>
                </a:solidFill>
                <a:effectLst/>
                <a:latin typeface="Arial" pitchFamily="34" charset="0"/>
                <a:cs typeface="Arial" pitchFamily="34" charset="0"/>
              </a:rPr>
              <a:t> TOMEV,</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2200" b="1" dirty="0" smtClean="0">
                <a:solidFill>
                  <a:schemeClr val="tx1">
                    <a:lumMod val="85000"/>
                    <a:lumOff val="15000"/>
                  </a:schemeClr>
                </a:solidFill>
                <a:latin typeface="Arial" pitchFamily="34" charset="0"/>
                <a:cs typeface="Arial" pitchFamily="34" charset="0"/>
              </a:rPr>
              <a:t>Director of Institute for Social and Trade Union Research at CITUB, e-mail: ltomev@citub.net</a:t>
            </a:r>
            <a:endParaRPr kumimoji="0" lang="en-US" altLang="en-US" sz="2200" b="1" i="0" u="none" strike="noStrike" cap="none" normalizeH="0" dirty="0" smtClean="0">
              <a:ln>
                <a:noFill/>
              </a:ln>
              <a:solidFill>
                <a:schemeClr val="tx1">
                  <a:lumMod val="85000"/>
                  <a:lumOff val="15000"/>
                </a:schemeClr>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sz="2200" b="1" baseline="0" dirty="0">
              <a:solidFill>
                <a:schemeClr val="tx1">
                  <a:lumMod val="85000"/>
                  <a:lumOff val="15000"/>
                </a:schemeClr>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FFFFFF"/>
              </a:solidFill>
              <a:effectLst/>
              <a:latin typeface="Arial" pitchFamily="34" charset="0"/>
              <a:cs typeface="Arial"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76" y="6235599"/>
            <a:ext cx="2952328" cy="564951"/>
          </a:xfrm>
          <a:prstGeom prst="rect">
            <a:avLst/>
          </a:prstGeom>
        </p:spPr>
      </p:pic>
    </p:spTree>
    <p:extLst>
      <p:ext uri="{BB962C8B-B14F-4D97-AF65-F5344CB8AC3E}">
        <p14:creationId xmlns:p14="http://schemas.microsoft.com/office/powerpoint/2010/main" val="2922803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467544" y="1785926"/>
            <a:ext cx="8247860" cy="6370975"/>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lvl="0" algn="just" fontAlgn="base">
              <a:spcBef>
                <a:spcPct val="0"/>
              </a:spcBef>
              <a:spcAft>
                <a:spcPts val="400"/>
              </a:spcAft>
            </a:pPr>
            <a:r>
              <a:rPr lang="en-GB" sz="1400" b="1" dirty="0" smtClean="0"/>
              <a:t>PROFILE OF THE SOCIAL SERVICES SECTOR </a:t>
            </a:r>
          </a:p>
          <a:p>
            <a:pPr lvl="0" algn="just" fontAlgn="base">
              <a:spcBef>
                <a:spcPct val="0"/>
              </a:spcBef>
              <a:spcAft>
                <a:spcPts val="400"/>
              </a:spcAft>
              <a:buFont typeface="Wingdings" pitchFamily="2" charset="2"/>
              <a:buChar char="v"/>
            </a:pPr>
            <a:r>
              <a:rPr lang="en-GB" sz="1400" dirty="0" smtClean="0"/>
              <a:t>Social Services are defined as activities aimed to supporting the social inclusion of disadvantaged group and helping them to live in dignity (Law for Social Assistance  – Definition).</a:t>
            </a:r>
          </a:p>
          <a:p>
            <a:pPr lvl="0" algn="just" fontAlgn="base">
              <a:spcBef>
                <a:spcPct val="0"/>
              </a:spcBef>
              <a:spcAft>
                <a:spcPts val="400"/>
              </a:spcAft>
              <a:buFont typeface="Wingdings" pitchFamily="2" charset="2"/>
              <a:buChar char="v"/>
            </a:pPr>
            <a:r>
              <a:rPr lang="en-GB" altLang="en-US" sz="1400" b="1" dirty="0" smtClean="0">
                <a:solidFill>
                  <a:schemeClr val="tx1">
                    <a:lumMod val="85000"/>
                    <a:lumOff val="15000"/>
                  </a:schemeClr>
                </a:solidFill>
                <a:latin typeface="Arial" pitchFamily="34" charset="0"/>
                <a:cs typeface="Arial" pitchFamily="34" charset="0"/>
              </a:rPr>
              <a:t> </a:t>
            </a:r>
            <a:r>
              <a:rPr lang="en-GB" altLang="en-US" sz="1400" dirty="0" smtClean="0">
                <a:solidFill>
                  <a:schemeClr val="tx1">
                    <a:lumMod val="85000"/>
                    <a:lumOff val="15000"/>
                  </a:schemeClr>
                </a:solidFill>
                <a:latin typeface="Arial" pitchFamily="34" charset="0"/>
                <a:cs typeface="Arial" pitchFamily="34" charset="0"/>
              </a:rPr>
              <a:t>T</a:t>
            </a:r>
            <a:r>
              <a:rPr lang="en-GB" sz="1400" dirty="0" smtClean="0"/>
              <a:t>wo major groups – social services provided in the community and social services in specialised institutions (registered providers to the end of February 2014 – 588 / 109 respectively in each group). </a:t>
            </a:r>
          </a:p>
          <a:p>
            <a:pPr lvl="0" algn="just" fontAlgn="base">
              <a:spcBef>
                <a:spcPct val="0"/>
              </a:spcBef>
              <a:spcAft>
                <a:spcPts val="400"/>
              </a:spcAft>
              <a:buFont typeface="Wingdings" pitchFamily="2" charset="2"/>
              <a:buChar char="v"/>
            </a:pPr>
            <a:r>
              <a:rPr lang="en-GB" altLang="en-US" sz="1400" b="1" dirty="0" smtClean="0">
                <a:solidFill>
                  <a:schemeClr val="tx1">
                    <a:lumMod val="85000"/>
                    <a:lumOff val="15000"/>
                  </a:schemeClr>
                </a:solidFill>
                <a:latin typeface="Arial" pitchFamily="34" charset="0"/>
                <a:cs typeface="Arial" pitchFamily="34" charset="0"/>
              </a:rPr>
              <a:t> </a:t>
            </a:r>
            <a:r>
              <a:rPr lang="en-GB" sz="1400" dirty="0" smtClean="0"/>
              <a:t>There is a trend of constantly increasing number of facilities for social services provided in the community and decreasing of the specialised institutions. </a:t>
            </a:r>
          </a:p>
          <a:p>
            <a:pPr lvl="0" algn="just" fontAlgn="base">
              <a:spcBef>
                <a:spcPct val="0"/>
              </a:spcBef>
              <a:spcAft>
                <a:spcPts val="400"/>
              </a:spcAft>
              <a:buFont typeface="Wingdings" pitchFamily="2" charset="2"/>
              <a:buChar char="v"/>
            </a:pPr>
            <a:r>
              <a:rPr lang="en-GB" sz="1400" dirty="0" smtClean="0"/>
              <a:t> In general the changes are related to: </a:t>
            </a:r>
            <a:endParaRPr lang="bg-BG" sz="1400" dirty="0" smtClean="0"/>
          </a:p>
          <a:p>
            <a:pPr algn="just"/>
            <a:r>
              <a:rPr lang="en-GB" sz="1400" dirty="0" smtClean="0"/>
              <a:t>- Decentralisation - delegation of social services provision to municipalities, funding through delegated budgets; </a:t>
            </a:r>
            <a:endParaRPr lang="bg-BG" sz="1400" dirty="0" smtClean="0"/>
          </a:p>
          <a:p>
            <a:pPr algn="just"/>
            <a:r>
              <a:rPr lang="en-GB" sz="1400" dirty="0" smtClean="0"/>
              <a:t>- Deinstitutionalisation - understood as a two-way process –comprising the closure and conversion of existing institutions and creation of new community-based services as an alternative to institutional care; </a:t>
            </a:r>
            <a:endParaRPr lang="bg-BG" sz="1400" dirty="0" smtClean="0"/>
          </a:p>
          <a:p>
            <a:pPr algn="just"/>
            <a:r>
              <a:rPr lang="en-GB" sz="1400" dirty="0" smtClean="0"/>
              <a:t>- The emergence of new service providers, including greater involvement of NGOs and private services providers;</a:t>
            </a:r>
            <a:endParaRPr lang="bg-BG" sz="1400" dirty="0" smtClean="0"/>
          </a:p>
          <a:p>
            <a:pPr algn="just"/>
            <a:r>
              <a:rPr lang="en-GB" sz="1400" dirty="0" smtClean="0"/>
              <a:t>- Development of integrated cross-</a:t>
            </a:r>
            <a:r>
              <a:rPr lang="en-GB" sz="1400" dirty="0" err="1" smtClean="0"/>
              <a:t>sectoral</a:t>
            </a:r>
            <a:r>
              <a:rPr lang="en-GB" sz="1400" dirty="0" smtClean="0"/>
              <a:t> services (with an emphasis on joining up health and social care).</a:t>
            </a:r>
          </a:p>
          <a:p>
            <a:pPr lvl="0" algn="just" fontAlgn="base">
              <a:spcBef>
                <a:spcPct val="0"/>
              </a:spcBef>
              <a:spcAft>
                <a:spcPts val="400"/>
              </a:spcAft>
              <a:buFont typeface="Wingdings" pitchFamily="2" charset="2"/>
              <a:buChar char="v"/>
            </a:pPr>
            <a:r>
              <a:rPr lang="en-GB" sz="1400" dirty="0" smtClean="0"/>
              <a:t> Trend of employment growth in the sector with some fluctuations over the years 2007-2012</a:t>
            </a:r>
          </a:p>
          <a:p>
            <a:pPr lvl="0" algn="just" fontAlgn="base">
              <a:spcBef>
                <a:spcPct val="0"/>
              </a:spcBef>
              <a:spcAft>
                <a:spcPts val="400"/>
              </a:spcAft>
              <a:buFontTx/>
              <a:buChar char="-"/>
            </a:pPr>
            <a:r>
              <a:rPr lang="en-GB" sz="1400" dirty="0" smtClean="0"/>
              <a:t> In 2012, the number of employed in the sector (employees except those in state and municipal administration) is 27,890 or 1.24 percent of the total number of employees in the country, reaching in the last quarter of 2013 – 30,019 (1.36 %);</a:t>
            </a:r>
          </a:p>
          <a:p>
            <a:pPr lvl="0" algn="just" fontAlgn="base">
              <a:spcBef>
                <a:spcPct val="0"/>
              </a:spcBef>
              <a:spcAft>
                <a:spcPts val="400"/>
              </a:spcAft>
              <a:buFontTx/>
              <a:buChar char="-"/>
            </a:pPr>
            <a:r>
              <a:rPr lang="en-GB" altLang="en-US" sz="1400" b="1" dirty="0" smtClean="0">
                <a:solidFill>
                  <a:schemeClr val="tx1">
                    <a:lumMod val="85000"/>
                    <a:lumOff val="15000"/>
                  </a:schemeClr>
                </a:solidFill>
                <a:cs typeface="Arial" pitchFamily="34" charset="0"/>
              </a:rPr>
              <a:t> </a:t>
            </a:r>
            <a:r>
              <a:rPr lang="en-GB" altLang="en-US" sz="1400" dirty="0" smtClean="0">
                <a:solidFill>
                  <a:schemeClr val="tx1">
                    <a:lumMod val="85000"/>
                    <a:lumOff val="15000"/>
                  </a:schemeClr>
                </a:solidFill>
                <a:cs typeface="Arial" pitchFamily="34" charset="0"/>
              </a:rPr>
              <a:t>T</a:t>
            </a:r>
            <a:r>
              <a:rPr lang="en-GB" sz="1400" dirty="0" smtClean="0"/>
              <a:t>he contribution of the private sector to employment is growing – from 1.7 % 2007 to 5.2 % in 2012.</a:t>
            </a:r>
            <a:endParaRPr lang="en-US" altLang="en-US" sz="1400" b="1" dirty="0" smtClean="0">
              <a:solidFill>
                <a:schemeClr val="tx1">
                  <a:lumMod val="85000"/>
                  <a:lumOff val="15000"/>
                </a:schemeClr>
              </a:solidFill>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3836037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467544" y="1785926"/>
            <a:ext cx="8247860" cy="7950895"/>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algn="just"/>
            <a:r>
              <a:rPr lang="en-GB" sz="1400" b="1" dirty="0" smtClean="0"/>
              <a:t>SOCIAL DIALOGUE ARRANGEMENTS</a:t>
            </a:r>
          </a:p>
          <a:p>
            <a:pPr algn="just">
              <a:buFont typeface="Wingdings" pitchFamily="2" charset="2"/>
              <a:buChar char="v"/>
            </a:pPr>
            <a:r>
              <a:rPr lang="en-GB" sz="1400" dirty="0" smtClean="0"/>
              <a:t> In compliance with the legislative framework and the Bulgarian practice, the system of social dialogue is organised along the following levels: national level, </a:t>
            </a:r>
            <a:r>
              <a:rPr lang="en-GB" sz="1400" dirty="0" err="1" smtClean="0"/>
              <a:t>sectoral</a:t>
            </a:r>
            <a:r>
              <a:rPr lang="en-GB" sz="1400" dirty="0" smtClean="0"/>
              <a:t>/branch level, district level, municipal level and enterprise level. </a:t>
            </a:r>
          </a:p>
          <a:p>
            <a:pPr algn="just">
              <a:buFont typeface="Wingdings" pitchFamily="2" charset="2"/>
              <a:buChar char="v"/>
            </a:pPr>
            <a:r>
              <a:rPr lang="en-GB" sz="1400" dirty="0" smtClean="0"/>
              <a:t> Only employers’ and workers’ organisations which have been recognised as representative national organisations, as well as their affiliated members-organisations, can take part in the social dialogue on national, </a:t>
            </a:r>
            <a:r>
              <a:rPr lang="en-GB" sz="1400" dirty="0" err="1" smtClean="0"/>
              <a:t>sectoral</a:t>
            </a:r>
            <a:r>
              <a:rPr lang="en-GB" sz="1400" dirty="0" smtClean="0"/>
              <a:t>, district  and municipal levels. Company level is open for all existing trade union organisations, whether or not affiliated to representative trade unions.</a:t>
            </a:r>
          </a:p>
          <a:p>
            <a:pPr algn="just">
              <a:buFont typeface="Wingdings" pitchFamily="2" charset="2"/>
              <a:buChar char="v"/>
            </a:pPr>
            <a:r>
              <a:rPr lang="en-GB" sz="1400" dirty="0" smtClean="0"/>
              <a:t> In the social services sector social dialogue is conducted at all levels:</a:t>
            </a:r>
          </a:p>
          <a:p>
            <a:pPr algn="just">
              <a:buFontTx/>
              <a:buChar char="-"/>
            </a:pPr>
            <a:r>
              <a:rPr lang="en-GB" sz="1400" dirty="0" smtClean="0"/>
              <a:t> In the National Council for Tripartite Cooperation (NCTC) social partners are consulted on all matters affecting the sector reform, development and improvement of social services.</a:t>
            </a:r>
          </a:p>
          <a:p>
            <a:pPr algn="just">
              <a:buFontTx/>
              <a:buChar char="-"/>
            </a:pPr>
            <a:r>
              <a:rPr lang="en-GB" sz="1400" dirty="0" smtClean="0"/>
              <a:t> In the </a:t>
            </a:r>
            <a:r>
              <a:rPr lang="en-GB" sz="1400" dirty="0" err="1" smtClean="0"/>
              <a:t>Sectoral</a:t>
            </a:r>
            <a:r>
              <a:rPr lang="en-GB" sz="1400" dirty="0" smtClean="0"/>
              <a:t> Council for Tripartite Cooperation in healthcare are discussed the laws and regulations that affect health care facilities, including facilities for medical and social care for children and elderly persons and crèches.</a:t>
            </a:r>
          </a:p>
          <a:p>
            <a:pPr algn="just">
              <a:buFontTx/>
              <a:buChar char="-"/>
            </a:pPr>
            <a:r>
              <a:rPr lang="en-GB" sz="1400" dirty="0" smtClean="0"/>
              <a:t> In the Municipal Councils for Social Cooperation are discussed the problems of the labour market, municipal development, social policy, social services, as well as the municipal budget.</a:t>
            </a:r>
          </a:p>
          <a:p>
            <a:pPr algn="just">
              <a:buFont typeface="Wingdings" pitchFamily="2" charset="2"/>
              <a:buChar char="v"/>
            </a:pPr>
            <a:r>
              <a:rPr lang="en-GB" sz="1400" b="1" dirty="0" smtClean="0"/>
              <a:t> </a:t>
            </a:r>
            <a:r>
              <a:rPr lang="en-GB" sz="1400" dirty="0" smtClean="0"/>
              <a:t>Specifically for the social services: The social dialogue in the Agency for Social Assistance is institutionalised; In April 2014 a Council for Social Cooperation at the Ministry of Labour and Social Policy was established.</a:t>
            </a:r>
          </a:p>
          <a:p>
            <a:pPr algn="just">
              <a:buFont typeface="Wingdings" pitchFamily="2" charset="2"/>
              <a:buChar char="v"/>
            </a:pPr>
            <a:r>
              <a:rPr lang="en-GB" sz="1400" dirty="0" smtClean="0"/>
              <a:t> Civil dialogue in the social services sector </a:t>
            </a:r>
            <a:r>
              <a:rPr lang="en-GB" sz="1400" b="1" dirty="0" smtClean="0"/>
              <a:t>: </a:t>
            </a:r>
            <a:r>
              <a:rPr lang="en-GB" sz="1400" dirty="0" smtClean="0"/>
              <a:t>ESC - “The Civil Parliament" of Bulgaria; a number of public bodies were set up - National Council for Social Inclusion, National Council for the Integration of Persons with Disabilities, National Council for Child Protection and others.</a:t>
            </a:r>
            <a:endParaRPr lang="bg-BG" sz="1400" dirty="0" smtClean="0"/>
          </a:p>
          <a:p>
            <a:endParaRPr lang="en-GB" sz="1400" b="1" dirty="0" smtClean="0"/>
          </a:p>
          <a:p>
            <a:pPr>
              <a:buFont typeface="Wingdings" pitchFamily="2" charset="2"/>
              <a:buChar char="v"/>
            </a:pPr>
            <a:endParaRPr lang="en-GB" sz="1400" b="1" dirty="0" smtClean="0"/>
          </a:p>
          <a:p>
            <a:pPr>
              <a:buFont typeface="Wingdings" pitchFamily="2" charset="2"/>
              <a:buChar char="v"/>
            </a:pPr>
            <a:endParaRPr lang="en-GB" sz="1400" b="1" dirty="0" smtClean="0"/>
          </a:p>
          <a:p>
            <a:pPr>
              <a:buFont typeface="Wingdings" pitchFamily="2" charset="2"/>
              <a:buChar char="v"/>
            </a:pPr>
            <a:endParaRPr lang="bg-BG" sz="1400" dirty="0" smtClean="0"/>
          </a:p>
          <a:p>
            <a:pPr lvl="0"/>
            <a:r>
              <a:rPr lang="en-GB" sz="1400" dirty="0" smtClean="0"/>
              <a:t> </a:t>
            </a:r>
          </a:p>
          <a:p>
            <a:pPr lvl="0"/>
            <a:endParaRPr lang="bg-BG" sz="1400" dirty="0" smtClean="0"/>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3625610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428596" y="1785926"/>
            <a:ext cx="8358246" cy="8422819"/>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algn="just"/>
            <a:r>
              <a:rPr lang="en-GB" sz="1400" b="1" dirty="0" smtClean="0"/>
              <a:t>REPRESENTATIVITY  OF THE SOCIAL PARTNERS  IN THE SOCIAL SERVICES SECTOR</a:t>
            </a:r>
          </a:p>
          <a:p>
            <a:pPr algn="just">
              <a:buFont typeface="Wingdings" pitchFamily="2" charset="2"/>
              <a:buChar char="v"/>
            </a:pPr>
            <a:r>
              <a:rPr lang="en-GB" sz="1400" dirty="0" smtClean="0"/>
              <a:t>In Bulgaria as nationally representative are recognised</a:t>
            </a:r>
            <a:r>
              <a:rPr lang="en-GB" sz="1400" b="1" dirty="0" smtClean="0"/>
              <a:t>:</a:t>
            </a:r>
          </a:p>
          <a:p>
            <a:pPr algn="just">
              <a:buFontTx/>
              <a:buChar char="-"/>
            </a:pPr>
            <a:r>
              <a:rPr lang="en-GB" sz="1400" b="1" dirty="0" smtClean="0"/>
              <a:t> </a:t>
            </a:r>
            <a:r>
              <a:rPr lang="en-GB" sz="1400" dirty="0" smtClean="0"/>
              <a:t>Four employers’ associations: Bulgarian Industrial Association (BIA), Bulgarian Industrial Capital Association (BICA), Bulgarian Chamber of Commerce and Industry (BCCI), Confederation of Employers and Industrialists in Bulgaria (CEIBG).</a:t>
            </a:r>
          </a:p>
          <a:p>
            <a:pPr algn="just">
              <a:buFontTx/>
              <a:buChar char="-"/>
            </a:pPr>
            <a:r>
              <a:rPr lang="en-GB" sz="1400" b="1" dirty="0" smtClean="0"/>
              <a:t> </a:t>
            </a:r>
            <a:r>
              <a:rPr lang="en-GB" sz="1400" dirty="0" smtClean="0"/>
              <a:t>Two trade union confederations: Confederation of Independent Trade Unions in Bulgaria (CITUB), Confederation of Labour </a:t>
            </a:r>
            <a:r>
              <a:rPr lang="en-GB" sz="1400" dirty="0" err="1" smtClean="0"/>
              <a:t>Podkrepa</a:t>
            </a:r>
            <a:r>
              <a:rPr lang="en-GB" sz="1400" dirty="0" smtClean="0"/>
              <a:t> (</a:t>
            </a:r>
            <a:r>
              <a:rPr lang="en-GB" sz="1400" dirty="0" err="1" smtClean="0"/>
              <a:t>Podkrepa</a:t>
            </a:r>
            <a:r>
              <a:rPr lang="en-GB" sz="1400" dirty="0" smtClean="0"/>
              <a:t> CL).</a:t>
            </a:r>
          </a:p>
          <a:p>
            <a:pPr algn="just">
              <a:buFont typeface="Wingdings" pitchFamily="2" charset="2"/>
              <a:buChar char="v"/>
            </a:pPr>
            <a:r>
              <a:rPr lang="en-GB" sz="1400" dirty="0" smtClean="0"/>
              <a:t> There are no employers' organisations in the social services sector in Bulgaria. At other levels depending on the level of collective bargaining a party to collective agreement is individual employer (mayor of the municipality, director of the establishment, the Executive Director of the Agency for Social Assistance).</a:t>
            </a:r>
          </a:p>
          <a:p>
            <a:pPr algn="just">
              <a:buFont typeface="Wingdings" pitchFamily="2" charset="2"/>
              <a:buChar char="v"/>
            </a:pPr>
            <a:r>
              <a:rPr lang="en-GB" sz="1400" dirty="0" smtClean="0"/>
              <a:t> In the social services sector there are four trade union federations – members of the national representative trade union confederations. All trade union federations listed below are members of the European Federation of Trade Unions in the public sector (EPSU) and PSI:</a:t>
            </a:r>
          </a:p>
          <a:p>
            <a:pPr algn="just">
              <a:buFontTx/>
              <a:buChar char="-"/>
            </a:pPr>
            <a:r>
              <a:rPr lang="en-GB" sz="1400" dirty="0" smtClean="0"/>
              <a:t> Federation of Independent Trade Unions of Governmental Organisations (FITUGO), affiliated to CITUB  (membership 25 646 / including 4 500 employees in the social services);</a:t>
            </a:r>
          </a:p>
          <a:p>
            <a:pPr algn="just">
              <a:buFontTx/>
              <a:buChar char="-"/>
            </a:pPr>
            <a:r>
              <a:rPr lang="en-GB" sz="1400" dirty="0" smtClean="0"/>
              <a:t> Union of the Administrative Employees (PK Admin), affiliated to the </a:t>
            </a:r>
            <a:r>
              <a:rPr lang="en-GB" sz="1400" dirty="0" err="1" smtClean="0"/>
              <a:t>Podkrepa</a:t>
            </a:r>
            <a:r>
              <a:rPr lang="en-GB" sz="1400" dirty="0" smtClean="0"/>
              <a:t> CL (5700/insignificant). Federation of Trade Unions – Health services (FTU-HS), affiliated to CITUB (23152 / 4623)</a:t>
            </a:r>
          </a:p>
          <a:p>
            <a:pPr algn="just">
              <a:buFontTx/>
              <a:buChar char="-"/>
            </a:pPr>
            <a:r>
              <a:rPr lang="en-GB" sz="1400" dirty="0" smtClean="0"/>
              <a:t> Medical Federation ‘</a:t>
            </a:r>
            <a:r>
              <a:rPr lang="en-GB" sz="1400" dirty="0" err="1" smtClean="0"/>
              <a:t>Podkrepa</a:t>
            </a:r>
            <a:r>
              <a:rPr lang="en-GB" sz="1400" dirty="0" smtClean="0"/>
              <a:t>’ (MF PODK), affiliated to the Confederation of Labour ‘</a:t>
            </a:r>
            <a:r>
              <a:rPr lang="en-GB" sz="1400" dirty="0" err="1" smtClean="0"/>
              <a:t>Podkrepa</a:t>
            </a:r>
            <a:r>
              <a:rPr lang="en-GB" sz="1400" dirty="0" smtClean="0"/>
              <a:t>’ (9140 / 200)</a:t>
            </a:r>
          </a:p>
          <a:p>
            <a:pPr algn="just">
              <a:buFont typeface="Wingdings" pitchFamily="2" charset="2"/>
              <a:buChar char="v"/>
            </a:pPr>
            <a:r>
              <a:rPr lang="en-GB" sz="1400" dirty="0" smtClean="0"/>
              <a:t> Union density in the social services sector is 35.2%, which is higher than average for the country – 20%. </a:t>
            </a:r>
            <a:endParaRPr lang="bg-BG" sz="1400" dirty="0" smtClean="0"/>
          </a:p>
          <a:p>
            <a:pPr algn="just">
              <a:buFont typeface="Wingdings" pitchFamily="2" charset="2"/>
              <a:buChar char="v"/>
            </a:pPr>
            <a:r>
              <a:rPr lang="en-GB" sz="1400" dirty="0" smtClean="0"/>
              <a:t>The collective agreement coverage in the social services sector (residential and community) is 25%. The special Agreement in Agency for Social Assistance covered about 24% of the civil servants. There is no data available on collective agreement coverage of the social workers in municipalities.  </a:t>
            </a:r>
            <a:endParaRPr lang="bg-BG" sz="1400" dirty="0" smtClean="0"/>
          </a:p>
          <a:p>
            <a:pPr>
              <a:buFont typeface="Wingdings" pitchFamily="2" charset="2"/>
              <a:buChar char="v"/>
            </a:pPr>
            <a:endParaRPr lang="en-GB" sz="1400" dirty="0" smtClean="0"/>
          </a:p>
          <a:p>
            <a:endParaRPr lang="bg-BG" sz="1400" dirty="0" smtClean="0"/>
          </a:p>
          <a:p>
            <a:pPr marL="0" marR="0" lvl="0" indent="0" defTabSz="914400" rtl="0" eaLnBrk="1" fontAlgn="base" latinLnBrk="0" hangingPunct="1">
              <a:lnSpc>
                <a:spcPct val="100000"/>
              </a:lnSpc>
              <a:spcBef>
                <a:spcPct val="0"/>
              </a:spcBef>
              <a:spcAft>
                <a:spcPts val="400"/>
              </a:spcAft>
              <a:buClrTx/>
              <a:buSzTx/>
              <a:buFontTx/>
              <a:buNone/>
              <a:tabLst/>
            </a:pPr>
            <a:r>
              <a:rPr lang="en-US" altLang="en-US" sz="1400" b="1" dirty="0" smtClean="0">
                <a:solidFill>
                  <a:schemeClr val="tx1">
                    <a:lumMod val="85000"/>
                    <a:lumOff val="15000"/>
                  </a:schemeClr>
                </a:solidFill>
                <a:latin typeface="Arial" pitchFamily="34" charset="0"/>
                <a:cs typeface="Arial" pitchFamily="34" charset="0"/>
              </a:rPr>
              <a:t> </a:t>
            </a: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1429721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467544" y="1857364"/>
            <a:ext cx="8176422" cy="7766229"/>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lvl="0" algn="just" fontAlgn="base">
              <a:spcBef>
                <a:spcPct val="0"/>
              </a:spcBef>
              <a:spcAft>
                <a:spcPts val="400"/>
              </a:spcAft>
            </a:pPr>
            <a:r>
              <a:rPr lang="en-GB" sz="1400" b="1" dirty="0" smtClean="0"/>
              <a:t>COLLECTIVE BARGAINING ARRANGEMENTS </a:t>
            </a:r>
          </a:p>
          <a:p>
            <a:pPr lvl="0" algn="just" fontAlgn="base">
              <a:spcBef>
                <a:spcPct val="0"/>
              </a:spcBef>
              <a:spcAft>
                <a:spcPts val="400"/>
              </a:spcAft>
              <a:buFont typeface="Wingdings" pitchFamily="2" charset="2"/>
              <a:buChar char="v"/>
            </a:pPr>
            <a:r>
              <a:rPr lang="en-GB" sz="1400" dirty="0" smtClean="0"/>
              <a:t>Complicated system of collective bargaining in the social services sector (the sector includes employees under labour contract and civil servants; different funding sources).</a:t>
            </a:r>
          </a:p>
          <a:p>
            <a:pPr algn="just"/>
            <a:r>
              <a:rPr lang="en-GB" sz="1400" dirty="0" smtClean="0"/>
              <a:t>- At enterprise level, in the social services sector the collective agreements (CAs) are concluded at the social services provider (both residential type and in the community).</a:t>
            </a:r>
            <a:endParaRPr lang="bg-BG" sz="1400" dirty="0" smtClean="0"/>
          </a:p>
          <a:p>
            <a:pPr algn="just"/>
            <a:r>
              <a:rPr lang="en-GB" sz="1400" dirty="0" smtClean="0"/>
              <a:t>- At municipal level CA are concluded for activities that are financed from the municipal budget (two types of CAs – for social workers of the municipal directorate and for employees in the crèches .</a:t>
            </a:r>
            <a:r>
              <a:rPr lang="en-GB" sz="1400" b="1" dirty="0" smtClean="0"/>
              <a:t> </a:t>
            </a:r>
          </a:p>
          <a:p>
            <a:pPr algn="just"/>
            <a:r>
              <a:rPr lang="en-GB" sz="1400" dirty="0" smtClean="0"/>
              <a:t>- At branch level collective agreement is concluded in the Agency for Social Assistance for employees under labour contract, which are trade union members (for the civil servants in the ASA - a special Agreement).</a:t>
            </a:r>
            <a:endParaRPr lang="bg-BG" sz="1400" dirty="0" smtClean="0"/>
          </a:p>
          <a:p>
            <a:pPr algn="just"/>
            <a:r>
              <a:rPr lang="en-GB" sz="1400" dirty="0" smtClean="0"/>
              <a:t>- Sector Collective Agreement is concluded in the healthcare (it is also valid for enterprises providing social and medical services for children and elderly, established under the Law for Medical-Treatment Facilities). </a:t>
            </a:r>
            <a:endParaRPr lang="bg-BG" sz="1400" dirty="0" smtClean="0"/>
          </a:p>
          <a:p>
            <a:pPr algn="just" fontAlgn="base">
              <a:spcBef>
                <a:spcPct val="0"/>
              </a:spcBef>
              <a:spcAft>
                <a:spcPts val="400"/>
              </a:spcAft>
              <a:buFont typeface="Wingdings" pitchFamily="2" charset="2"/>
              <a:buChar char="v"/>
            </a:pPr>
            <a:r>
              <a:rPr lang="en-GB" sz="1400" dirty="0" smtClean="0"/>
              <a:t> </a:t>
            </a:r>
            <a:r>
              <a:rPr lang="en-US" altLang="en-US" sz="1400" b="1" dirty="0" smtClean="0">
                <a:solidFill>
                  <a:schemeClr val="tx1">
                    <a:lumMod val="85000"/>
                    <a:lumOff val="15000"/>
                  </a:schemeClr>
                </a:solidFill>
                <a:latin typeface="Arial" pitchFamily="34" charset="0"/>
                <a:cs typeface="Arial" pitchFamily="34" charset="0"/>
              </a:rPr>
              <a:t> </a:t>
            </a:r>
            <a:r>
              <a:rPr lang="en-GB" sz="1400" dirty="0" smtClean="0"/>
              <a:t>The main sections of the CA are: employment; wages; additional benefits (seniority and experience, night work, etc.) working hours, rests and leaves; training; social benefits; safe and healthy at work.</a:t>
            </a:r>
          </a:p>
          <a:p>
            <a:pPr algn="just" fontAlgn="base">
              <a:spcBef>
                <a:spcPct val="0"/>
              </a:spcBef>
              <a:spcAft>
                <a:spcPts val="400"/>
              </a:spcAft>
              <a:buFont typeface="Wingdings" pitchFamily="2" charset="2"/>
              <a:buChar char="v"/>
            </a:pPr>
            <a:r>
              <a:rPr lang="en-GB" sz="1400" dirty="0" smtClean="0"/>
              <a:t> Negotiation on pay increases and other monetary benefits at municipal level depend on the financial situation of the municipality and the willingness of the mayors to negotiate and conclude CA containing provisions that are higher or equal to the parameters set in the Health sector collective agreement. </a:t>
            </a:r>
          </a:p>
          <a:p>
            <a:pPr algn="just" fontAlgn="base">
              <a:spcBef>
                <a:spcPct val="0"/>
              </a:spcBef>
              <a:spcAft>
                <a:spcPts val="400"/>
              </a:spcAft>
              <a:buFont typeface="Wingdings" pitchFamily="2" charset="2"/>
              <a:buChar char="v"/>
            </a:pPr>
            <a:r>
              <a:rPr lang="en-GB" sz="1400" dirty="0" smtClean="0"/>
              <a:t>In the branch CA in the ASA,</a:t>
            </a:r>
            <a:r>
              <a:rPr lang="en-GB" sz="1400" b="1" dirty="0" smtClean="0"/>
              <a:t> </a:t>
            </a:r>
            <a:r>
              <a:rPr lang="en-GB" sz="1400" dirty="0" smtClean="0"/>
              <a:t>which covers social workers in the directorates in municipalities the pay is not an issue of negotiations. The wages in the public administration are set centrally with a special regulation after discussion and consultation with the social partners in the NCTC. The  branch CA include: longer paid annual leave, including for irregular working day, three months’ notice period in case of dismissal of trade union member (instead of 1 month according to the Labour code). </a:t>
            </a:r>
            <a:endParaRPr lang="bg-BG" sz="1400" dirty="0" smtClean="0"/>
          </a:p>
          <a:p>
            <a:pPr lvl="0" fontAlgn="base">
              <a:spcBef>
                <a:spcPct val="0"/>
              </a:spcBef>
              <a:spcAft>
                <a:spcPts val="400"/>
              </a:spcAft>
              <a:buFont typeface="Wingdings" pitchFamily="2" charset="2"/>
              <a:buChar char="v"/>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3877996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467544" y="1785926"/>
            <a:ext cx="8319298" cy="8216881"/>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algn="just" fontAlgn="base">
              <a:spcBef>
                <a:spcPct val="0"/>
              </a:spcBef>
              <a:spcAft>
                <a:spcPts val="400"/>
              </a:spcAft>
            </a:pPr>
            <a:r>
              <a:rPr lang="en-GB" sz="1400" b="1" dirty="0" smtClean="0"/>
              <a:t>THE COLLECTIVE BARGAINING IN THE SOCIAL SERVICES SECTOR FACED MANY CHALLENGES </a:t>
            </a:r>
          </a:p>
          <a:p>
            <a:pPr algn="just" fontAlgn="base">
              <a:spcBef>
                <a:spcPct val="0"/>
              </a:spcBef>
              <a:spcAft>
                <a:spcPts val="400"/>
              </a:spcAft>
              <a:buFont typeface="Wingdings" pitchFamily="2" charset="2"/>
              <a:buChar char="v"/>
            </a:pPr>
            <a:r>
              <a:rPr lang="en-GB" sz="1400" dirty="0" smtClean="0"/>
              <a:t> The main obstacle is the funding which is based on clearly defined standards, thus narrowing the possibility to negotiate wage increases. </a:t>
            </a:r>
          </a:p>
          <a:p>
            <a:pPr algn="just" fontAlgn="base">
              <a:spcBef>
                <a:spcPct val="0"/>
              </a:spcBef>
              <a:spcAft>
                <a:spcPts val="400"/>
              </a:spcAft>
              <a:buFont typeface="Wingdings" pitchFamily="2" charset="2"/>
              <a:buChar char="v"/>
            </a:pPr>
            <a:r>
              <a:rPr lang="en-GB" sz="1400" dirty="0" smtClean="0"/>
              <a:t> In 2012, the average annual wage for employees in medical and social care services (2853 EUR) represents 59.9 % of the average annual wage in the country (compared to 76 % in 2008).</a:t>
            </a:r>
          </a:p>
          <a:p>
            <a:pPr algn="just" fontAlgn="base">
              <a:spcBef>
                <a:spcPct val="0"/>
              </a:spcBef>
              <a:spcAft>
                <a:spcPts val="400"/>
              </a:spcAft>
              <a:buFont typeface="Wingdings" pitchFamily="2" charset="2"/>
              <a:buChar char="v"/>
            </a:pPr>
            <a:r>
              <a:rPr lang="en-GB" sz="1400" dirty="0" smtClean="0"/>
              <a:t> A serious problem is the bureaucratic system of multitier governance and control (‘ministry / ministries – municipality - provider of social services).</a:t>
            </a:r>
          </a:p>
          <a:p>
            <a:pPr algn="just" fontAlgn="base">
              <a:spcBef>
                <a:spcPct val="0"/>
              </a:spcBef>
              <a:spcAft>
                <a:spcPts val="400"/>
              </a:spcAft>
              <a:buFont typeface="Wingdings" pitchFamily="2" charset="2"/>
              <a:buChar char="v"/>
            </a:pPr>
            <a:r>
              <a:rPr lang="en-GB" sz="1400" dirty="0" smtClean="0"/>
              <a:t> At company level the negotiations and conclusion of CA depends entirely on the employer and his management style (authoritarian or cooperative). At this level there are also problems in finding the balance of the main parameters that have to be negotiated in a very limited budgetary framework. </a:t>
            </a:r>
          </a:p>
          <a:p>
            <a:pPr algn="just" fontAlgn="base">
              <a:spcBef>
                <a:spcPct val="0"/>
              </a:spcBef>
              <a:spcAft>
                <a:spcPts val="400"/>
              </a:spcAft>
              <a:buFont typeface="Wingdings" pitchFamily="2" charset="2"/>
              <a:buChar char="v"/>
            </a:pPr>
            <a:r>
              <a:rPr lang="en-GB" sz="1400" dirty="0" smtClean="0"/>
              <a:t> The achieved collective bargaining arrangements in different companies are uneven. The management of the delegated budgets depends on the type of the social services home. The subsidy is distributed in different percentage correlation between maintenance of the home and wages. Differences are observed also at municipal level. </a:t>
            </a:r>
          </a:p>
          <a:p>
            <a:pPr algn="just" fontAlgn="base">
              <a:spcBef>
                <a:spcPct val="0"/>
              </a:spcBef>
              <a:spcAft>
                <a:spcPts val="400"/>
              </a:spcAft>
              <a:buFont typeface="Wingdings" pitchFamily="2" charset="2"/>
              <a:buChar char="v"/>
            </a:pPr>
            <a:r>
              <a:rPr lang="en-GB" sz="1400" dirty="0" smtClean="0"/>
              <a:t> Another problem is the lack of employers' organisations in the sector. This narrows social dialogue and negotiations for concluding CA in social services at branch level. </a:t>
            </a:r>
          </a:p>
          <a:p>
            <a:pPr algn="just" fontAlgn="base">
              <a:spcBef>
                <a:spcPct val="0"/>
              </a:spcBef>
              <a:spcAft>
                <a:spcPts val="400"/>
              </a:spcAft>
              <a:buFont typeface="Wingdings" pitchFamily="2" charset="2"/>
              <a:buChar char="v"/>
            </a:pPr>
            <a:r>
              <a:rPr lang="en-GB" sz="1400" dirty="0" smtClean="0"/>
              <a:t> Employers feel a need of professional consolidation for protection and support. Directors in public sector often depend on the political situation.</a:t>
            </a:r>
          </a:p>
          <a:p>
            <a:pPr algn="just" fontAlgn="base">
              <a:spcBef>
                <a:spcPct val="0"/>
              </a:spcBef>
              <a:spcAft>
                <a:spcPts val="400"/>
              </a:spcAft>
              <a:buFont typeface="Wingdings" pitchFamily="2" charset="2"/>
              <a:buChar char="v"/>
            </a:pPr>
            <a:r>
              <a:rPr lang="en-GB" sz="1400" b="1" dirty="0" smtClean="0"/>
              <a:t> </a:t>
            </a:r>
            <a:r>
              <a:rPr lang="en-GB" sz="1400" dirty="0" smtClean="0"/>
              <a:t>The employees in the private sector of social services are not organised in TU and thus is deprived from the opportunity to use the collective bargaining power. </a:t>
            </a:r>
            <a:endParaRPr lang="bg-BG" sz="1400" dirty="0" smtClean="0"/>
          </a:p>
          <a:p>
            <a:pPr algn="just" fontAlgn="base">
              <a:spcBef>
                <a:spcPct val="0"/>
              </a:spcBef>
              <a:spcAft>
                <a:spcPts val="400"/>
              </a:spcAft>
              <a:buFont typeface="Wingdings" pitchFamily="2" charset="2"/>
              <a:buChar char="v"/>
            </a:pPr>
            <a:endParaRPr lang="bg-BG" sz="1400" dirty="0" smtClean="0"/>
          </a:p>
          <a:p>
            <a:pPr lvl="0" fontAlgn="base">
              <a:spcBef>
                <a:spcPct val="0"/>
              </a:spcBef>
              <a:spcAft>
                <a:spcPts val="400"/>
              </a:spcAft>
              <a:buFont typeface="Wingdings" pitchFamily="2" charset="2"/>
              <a:buChar char="v"/>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96662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467544" y="2000240"/>
            <a:ext cx="8247860" cy="7930376"/>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lvl="0" algn="just" fontAlgn="base">
              <a:spcBef>
                <a:spcPct val="0"/>
              </a:spcBef>
              <a:spcAft>
                <a:spcPts val="400"/>
              </a:spcAft>
            </a:pPr>
            <a:r>
              <a:rPr lang="en-GB" sz="1400" b="1" dirty="0" smtClean="0"/>
              <a:t>FUTURE PROSPECTS FOR SOCIAL DIALOGUE IN THE SOCIAL SERVICES SECTOR</a:t>
            </a:r>
          </a:p>
          <a:p>
            <a:pPr algn="just" fontAlgn="base">
              <a:spcBef>
                <a:spcPct val="0"/>
              </a:spcBef>
              <a:spcAft>
                <a:spcPts val="400"/>
              </a:spcAft>
              <a:buFont typeface="Wingdings" pitchFamily="2" charset="2"/>
              <a:buChar char="v"/>
            </a:pPr>
            <a:r>
              <a:rPr lang="en-GB" sz="1400" dirty="0" smtClean="0"/>
              <a:t> Social development over the last years has shown that social services are one of the fastest growing and innovative sectors with potential for job creation. </a:t>
            </a:r>
          </a:p>
          <a:p>
            <a:pPr algn="just" fontAlgn="base">
              <a:spcBef>
                <a:spcPct val="0"/>
              </a:spcBef>
              <a:spcAft>
                <a:spcPts val="400"/>
              </a:spcAft>
              <a:buFont typeface="Wingdings" pitchFamily="2" charset="2"/>
              <a:buChar char="v"/>
            </a:pPr>
            <a:r>
              <a:rPr lang="en-GB" sz="1400" dirty="0" smtClean="0"/>
              <a:t>It is important also to provide wider access through provision of mobility and flexibility of services, to develop preventive social services patterns offering an early-intervention. One of the priorities is the elaboration of a working mechanism for funding of community services and services provided in homes.</a:t>
            </a:r>
          </a:p>
          <a:p>
            <a:pPr algn="just" fontAlgn="base">
              <a:spcBef>
                <a:spcPct val="0"/>
              </a:spcBef>
              <a:spcAft>
                <a:spcPts val="400"/>
              </a:spcAft>
              <a:buFont typeface="Wingdings" pitchFamily="2" charset="2"/>
              <a:buChar char="v"/>
            </a:pPr>
            <a:r>
              <a:rPr lang="en-GB" sz="1400" dirty="0" smtClean="0"/>
              <a:t> Furthermore, it is foreseen to promote the application of ICT in the sector, which can contribute to reducing costs and improving service quality. All this places new demands on personnel employed in social services as far as its skills, attitudes and motivation are considered.</a:t>
            </a:r>
          </a:p>
          <a:p>
            <a:pPr algn="just" fontAlgn="base">
              <a:spcBef>
                <a:spcPct val="0"/>
              </a:spcBef>
              <a:spcAft>
                <a:spcPts val="400"/>
              </a:spcAft>
              <a:buFont typeface="Wingdings" pitchFamily="2" charset="2"/>
              <a:buChar char="v"/>
            </a:pPr>
            <a:r>
              <a:rPr lang="en-GB" sz="1400" dirty="0" smtClean="0"/>
              <a:t> The social services sector provides good opportunities for training and employment of the unemployed, especially young people, as it is easier for them to be integrated and adapted to the specificities of the sector. </a:t>
            </a:r>
          </a:p>
          <a:p>
            <a:pPr algn="just" fontAlgn="base">
              <a:spcBef>
                <a:spcPct val="0"/>
              </a:spcBef>
              <a:spcAft>
                <a:spcPts val="400"/>
              </a:spcAft>
              <a:buFont typeface="Wingdings" pitchFamily="2" charset="2"/>
              <a:buChar char="v"/>
            </a:pPr>
            <a:r>
              <a:rPr lang="en-GB" sz="1400" dirty="0" smtClean="0"/>
              <a:t> In small and medium-sized cities and municipalities the expansion of the social services sector supports the local economy and labour market. </a:t>
            </a:r>
          </a:p>
          <a:p>
            <a:pPr algn="just" fontAlgn="base">
              <a:spcBef>
                <a:spcPct val="0"/>
              </a:spcBef>
              <a:spcAft>
                <a:spcPts val="400"/>
              </a:spcAft>
              <a:buFont typeface="Wingdings" pitchFamily="2" charset="2"/>
              <a:buChar char="v"/>
            </a:pPr>
            <a:r>
              <a:rPr lang="en-GB" sz="1400" dirty="0" smtClean="0"/>
              <a:t> In Bulgaria there are good conditions for the development of "white economy”, including " luxury" social services - with private and public-private funding for more affluent customers, incl. from other EU member states. The climate and the nature of Bulgaria are prerequisites for the expansion of the sector through providing quality luxury and standard services. </a:t>
            </a:r>
            <a:endParaRPr lang="bg-BG" sz="1400" dirty="0" smtClean="0"/>
          </a:p>
          <a:p>
            <a:pPr algn="just" fontAlgn="base">
              <a:spcBef>
                <a:spcPct val="0"/>
              </a:spcBef>
              <a:spcAft>
                <a:spcPts val="400"/>
              </a:spcAft>
            </a:pPr>
            <a:endParaRPr lang="bg-BG" sz="1400" dirty="0" smtClean="0"/>
          </a:p>
          <a:p>
            <a:pPr lvl="0" algn="just" fontAlgn="base">
              <a:spcBef>
                <a:spcPct val="0"/>
              </a:spcBef>
              <a:spcAft>
                <a:spcPts val="400"/>
              </a:spcAft>
              <a:buFont typeface="Wingdings" pitchFamily="2" charset="2"/>
              <a:buChar char="v"/>
            </a:pPr>
            <a:endParaRPr lang="en-GB" sz="1400" b="1" dirty="0" smtClean="0"/>
          </a:p>
          <a:p>
            <a:pPr lvl="0" algn="just" fontAlgn="base">
              <a:spcBef>
                <a:spcPct val="0"/>
              </a:spcBef>
              <a:spcAft>
                <a:spcPts val="400"/>
              </a:spcAft>
            </a:pPr>
            <a:r>
              <a:rPr lang="en-US" altLang="en-US" sz="1400" b="1" dirty="0" smtClean="0">
                <a:solidFill>
                  <a:schemeClr val="tx1">
                    <a:lumMod val="85000"/>
                    <a:lumOff val="15000"/>
                  </a:schemeClr>
                </a:solidFill>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2379308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a:spLocks noChangeArrowheads="1"/>
          </p:cNvSpPr>
          <p:nvPr/>
        </p:nvSpPr>
        <p:spPr bwMode="auto">
          <a:xfrm>
            <a:off x="467544" y="1857364"/>
            <a:ext cx="8104984" cy="7612340"/>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lvl="0" algn="just" fontAlgn="base">
              <a:spcBef>
                <a:spcPct val="0"/>
              </a:spcBef>
              <a:spcAft>
                <a:spcPts val="400"/>
              </a:spcAft>
            </a:pPr>
            <a:r>
              <a:rPr lang="en-GB" sz="1400" b="1" dirty="0" smtClean="0"/>
              <a:t>PROMOTING THE EUROPEAN SOCIAL DIALOGUE IN THE SOCIAL SERVICES SECTOR</a:t>
            </a:r>
          </a:p>
          <a:p>
            <a:pPr algn="just" fontAlgn="base">
              <a:spcBef>
                <a:spcPct val="0"/>
              </a:spcBef>
              <a:spcAft>
                <a:spcPts val="400"/>
              </a:spcAft>
            </a:pPr>
            <a:r>
              <a:rPr lang="en-GB" sz="1400" dirty="0" smtClean="0"/>
              <a:t>The need to develop the social dialogue at European level in the social services sector has its arguments in several dimensions:</a:t>
            </a:r>
            <a:endParaRPr lang="bg-BG" sz="1400" dirty="0" smtClean="0"/>
          </a:p>
          <a:p>
            <a:pPr algn="just">
              <a:buFont typeface="Wingdings" pitchFamily="2" charset="2"/>
              <a:buChar char="v"/>
            </a:pPr>
            <a:r>
              <a:rPr lang="en-GB" sz="1400" dirty="0" smtClean="0"/>
              <a:t> Increasing employment in social services sector related to increasing demand for social services due to an aging population and a need to implement the common European policy to ensure social inclusion and dignity for all. </a:t>
            </a:r>
          </a:p>
          <a:p>
            <a:pPr algn="just">
              <a:buFont typeface="Wingdings" pitchFamily="2" charset="2"/>
              <a:buChar char="v"/>
            </a:pPr>
            <a:r>
              <a:rPr lang="en-GB" sz="1400" dirty="0" smtClean="0"/>
              <a:t> Increasing demands related to the social workers skills and qualifications related to the provision of quality services and diversifying them; </a:t>
            </a:r>
          </a:p>
          <a:p>
            <a:pPr algn="just">
              <a:buFont typeface="Wingdings" pitchFamily="2" charset="2"/>
              <a:buChar char="v"/>
            </a:pPr>
            <a:r>
              <a:rPr lang="en-GB" sz="1400" dirty="0" smtClean="0"/>
              <a:t> The specific working conditions in the sector - low pay, poor working conditions, and increasing psychosocial risks - increasing stress and existing threat of violence, low social prestige of the profession require shared commitment of employers and trade unions at national and European level for their improvement.</a:t>
            </a:r>
          </a:p>
          <a:p>
            <a:pPr algn="just">
              <a:buFont typeface="Wingdings" pitchFamily="2" charset="2"/>
              <a:buChar char="v"/>
            </a:pPr>
            <a:r>
              <a:rPr lang="en-GB" sz="1400" dirty="0" smtClean="0"/>
              <a:t> Extensive use of undeclared work in the sector, including immigrant labour, and possibilities for exploitation and social dumping, leading in most cases to low quality of social services and working conditions, not to mention the loss of tax revenue for  the countries.</a:t>
            </a:r>
          </a:p>
          <a:p>
            <a:pPr algn="just">
              <a:buFont typeface="Wingdings" pitchFamily="2" charset="2"/>
              <a:buChar char="v"/>
            </a:pPr>
            <a:r>
              <a:rPr lang="en-GB" sz="1400" dirty="0" smtClean="0"/>
              <a:t> Establishing the Committee of European social dialogue in the social services sector would play an important role in representing the interests of employers and employees in the social services sector and in increasing of the sector effectiveness.</a:t>
            </a:r>
          </a:p>
          <a:p>
            <a:pPr algn="just">
              <a:buFont typeface="Wingdings" pitchFamily="2" charset="2"/>
              <a:buChar char="v"/>
            </a:pPr>
            <a:r>
              <a:rPr lang="en-GB" sz="1400" dirty="0" smtClean="0"/>
              <a:t> The challenge for the social dialogue in Bulgaria comes from the lack of employers’ organisations in the sector, to be presented at the European level (as opposed to unions, which are all members of EPSU).</a:t>
            </a:r>
          </a:p>
          <a:p>
            <a:pPr algn="just"/>
            <a:endParaRPr lang="bg-BG" sz="1400" dirty="0" smtClean="0"/>
          </a:p>
          <a:p>
            <a:pPr>
              <a:buFont typeface="Wingdings" pitchFamily="2" charset="2"/>
              <a:buChar char="v"/>
            </a:pPr>
            <a:endParaRPr lang="bg-BG" sz="1400" dirty="0" smtClean="0"/>
          </a:p>
          <a:p>
            <a:pPr marL="0" marR="0" lvl="0" indent="0" defTabSz="914400" rtl="0" eaLnBrk="1" fontAlgn="base" latinLnBrk="0" hangingPunct="1">
              <a:lnSpc>
                <a:spcPct val="100000"/>
              </a:lnSpc>
              <a:spcBef>
                <a:spcPct val="0"/>
              </a:spcBef>
              <a:spcAft>
                <a:spcPts val="400"/>
              </a:spcAft>
              <a:buClrTx/>
              <a:buSzTx/>
              <a:buFontTx/>
              <a:buChar char="-"/>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a:solidFill>
                <a:schemeClr val="tx1">
                  <a:lumMod val="85000"/>
                  <a:lumOff val="15000"/>
                </a:schemeClr>
              </a:solidFill>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endParaRPr lang="en-US" altLang="en-US" sz="1400" b="1" dirty="0" smtClean="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736936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0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16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2666" y="2762062"/>
            <a:ext cx="1872208" cy="440081"/>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2686999"/>
            <a:ext cx="864096" cy="590208"/>
          </a:xfrm>
          <a:prstGeom prst="rect">
            <a:avLst/>
          </a:prstGeom>
        </p:spPr>
      </p:pic>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1217" y="2598407"/>
            <a:ext cx="872423" cy="876878"/>
          </a:xfrm>
          <a:prstGeom prst="rect">
            <a:avLst/>
          </a:prstGeom>
        </p:spPr>
      </p:pic>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46079" y="2741742"/>
            <a:ext cx="1515937" cy="526514"/>
          </a:xfrm>
          <a:prstGeom prst="rect">
            <a:avLst/>
          </a:prstGeom>
        </p:spPr>
      </p:pic>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37993" y="3778140"/>
            <a:ext cx="1638300" cy="762000"/>
          </a:xfrm>
          <a:prstGeom prst="rect">
            <a:avLst/>
          </a:prstGeom>
        </p:spPr>
      </p:pic>
      <p:pic>
        <p:nvPicPr>
          <p:cNvPr id="24" name="Picture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600" y="3778140"/>
            <a:ext cx="1944216" cy="486054"/>
          </a:xfrm>
          <a:prstGeom prst="rect">
            <a:avLst/>
          </a:prstGeom>
        </p:spPr>
      </p:pic>
      <p:pic>
        <p:nvPicPr>
          <p:cNvPr id="25" name="Picture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48770" y="3445286"/>
            <a:ext cx="792090" cy="1063924"/>
          </a:xfrm>
          <a:prstGeom prst="rect">
            <a:avLst/>
          </a:prstGeom>
        </p:spPr>
      </p:pic>
      <p:pic>
        <p:nvPicPr>
          <p:cNvPr id="28" name="Picture 2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39991" y="2542440"/>
            <a:ext cx="879326" cy="879326"/>
          </a:xfrm>
          <a:prstGeom prst="rect">
            <a:avLst/>
          </a:prstGeom>
        </p:spPr>
      </p:pic>
      <p:pic>
        <p:nvPicPr>
          <p:cNvPr id="29" name="Picture 2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75060" y="3513790"/>
            <a:ext cx="668948" cy="1038725"/>
          </a:xfrm>
          <a:prstGeom prst="rect">
            <a:avLst/>
          </a:prstGeom>
        </p:spPr>
      </p:pic>
      <p:pic>
        <p:nvPicPr>
          <p:cNvPr id="30" name="Picture 2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67835" y="3822059"/>
            <a:ext cx="1820416" cy="398216"/>
          </a:xfrm>
          <a:prstGeom prst="rect">
            <a:avLst/>
          </a:prstGeom>
        </p:spPr>
      </p:pic>
      <p:sp>
        <p:nvSpPr>
          <p:cNvPr id="32" name="Rectangle 2"/>
          <p:cNvSpPr>
            <a:spLocks noChangeArrowheads="1"/>
          </p:cNvSpPr>
          <p:nvPr/>
        </p:nvSpPr>
        <p:spPr bwMode="auto">
          <a:xfrm>
            <a:off x="332600" y="1772816"/>
            <a:ext cx="6196053" cy="523220"/>
          </a:xfrm>
          <a:prstGeom prst="rect">
            <a:avLst/>
          </a:prstGeom>
          <a:noFill/>
          <a:ln>
            <a:noFill/>
          </a:ln>
          <a:extLst/>
        </p:spPr>
        <p:txBody>
          <a:bodyPr vert="horz" wrap="square" lIns="228600" tIns="0" rIns="22860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FFFFFF"/>
              </a:solidFill>
              <a:effectLst/>
              <a:latin typeface="Arial" pitchFamily="34" charset="0"/>
              <a:cs typeface="Arial" pitchFamily="34" charset="0"/>
            </a:endParaRPr>
          </a:p>
          <a:p>
            <a:pPr marL="0" marR="0" lvl="0" indent="0" defTabSz="914400" rtl="0" eaLnBrk="1" fontAlgn="base" latinLnBrk="0" hangingPunct="1">
              <a:lnSpc>
                <a:spcPct val="100000"/>
              </a:lnSpc>
              <a:spcBef>
                <a:spcPct val="0"/>
              </a:spcBef>
              <a:spcAft>
                <a:spcPts val="400"/>
              </a:spcAft>
              <a:buClrTx/>
              <a:buSzTx/>
              <a:buFontTx/>
              <a:buNone/>
              <a:tabLst/>
            </a:pPr>
            <a:r>
              <a:rPr lang="en-US" altLang="en-US" sz="2400" b="1" dirty="0" smtClean="0">
                <a:solidFill>
                  <a:schemeClr val="tx1">
                    <a:lumMod val="85000"/>
                    <a:lumOff val="15000"/>
                  </a:schemeClr>
                </a:solidFill>
                <a:latin typeface="Arial" pitchFamily="34" charset="0"/>
                <a:cs typeface="Arial" pitchFamily="34" charset="0"/>
              </a:rPr>
              <a:t>Partnership:</a:t>
            </a:r>
          </a:p>
        </p:txBody>
      </p:sp>
      <p:pic>
        <p:nvPicPr>
          <p:cNvPr id="205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6740" y="4930709"/>
            <a:ext cx="1193800"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62214" y="4851720"/>
            <a:ext cx="1094162" cy="723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74226" y="4894979"/>
            <a:ext cx="1897775" cy="637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195623" y="5810372"/>
            <a:ext cx="833370" cy="833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75938" y="4698607"/>
            <a:ext cx="972156" cy="878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21733" y="6028408"/>
            <a:ext cx="1607239" cy="600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988251" y="5912175"/>
            <a:ext cx="1470921" cy="66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2666" y="2784958"/>
            <a:ext cx="1872208" cy="440081"/>
          </a:xfrm>
          <a:prstGeom prst="rect">
            <a:avLst/>
          </a:prstGeom>
        </p:spPr>
      </p:pic>
      <p:pic>
        <p:nvPicPr>
          <p:cNvPr id="53" name="Picture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2709895"/>
            <a:ext cx="864096" cy="590208"/>
          </a:xfrm>
          <a:prstGeom prst="rect">
            <a:avLst/>
          </a:prstGeom>
        </p:spPr>
      </p:pic>
      <p:pic>
        <p:nvPicPr>
          <p:cNvPr id="54" name="Picture 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1217" y="2621303"/>
            <a:ext cx="872423" cy="876878"/>
          </a:xfrm>
          <a:prstGeom prst="rect">
            <a:avLst/>
          </a:prstGeom>
        </p:spPr>
      </p:pic>
      <p:pic>
        <p:nvPicPr>
          <p:cNvPr id="55" name="Picture 5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46079" y="2764638"/>
            <a:ext cx="1515937" cy="526514"/>
          </a:xfrm>
          <a:prstGeom prst="rect">
            <a:avLst/>
          </a:prstGeom>
        </p:spPr>
      </p:pic>
      <p:pic>
        <p:nvPicPr>
          <p:cNvPr id="56" name="Picture 5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600" y="3801036"/>
            <a:ext cx="1944216" cy="486054"/>
          </a:xfrm>
          <a:prstGeom prst="rect">
            <a:avLst/>
          </a:prstGeom>
        </p:spPr>
      </p:pic>
      <p:pic>
        <p:nvPicPr>
          <p:cNvPr id="57" name="Picture 5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48770" y="3468182"/>
            <a:ext cx="792090" cy="1063924"/>
          </a:xfrm>
          <a:prstGeom prst="rect">
            <a:avLst/>
          </a:prstGeom>
        </p:spPr>
      </p:pic>
      <p:pic>
        <p:nvPicPr>
          <p:cNvPr id="58" name="Picture 57"/>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590233" y="5759270"/>
            <a:ext cx="1428950" cy="752580"/>
          </a:xfrm>
          <a:prstGeom prst="rect">
            <a:avLst/>
          </a:prstGeom>
        </p:spPr>
      </p:pic>
      <p:pic>
        <p:nvPicPr>
          <p:cNvPr id="59" name="Picture 5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39991" y="2565336"/>
            <a:ext cx="879326" cy="879326"/>
          </a:xfrm>
          <a:prstGeom prst="rect">
            <a:avLst/>
          </a:prstGeom>
        </p:spPr>
      </p:pic>
      <p:pic>
        <p:nvPicPr>
          <p:cNvPr id="60" name="Picture 5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75060" y="3536686"/>
            <a:ext cx="668948" cy="1038725"/>
          </a:xfrm>
          <a:prstGeom prst="rect">
            <a:avLst/>
          </a:prstGeom>
        </p:spPr>
      </p:pic>
      <p:pic>
        <p:nvPicPr>
          <p:cNvPr id="61" name="Picture 6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67835" y="3844955"/>
            <a:ext cx="1820416" cy="398216"/>
          </a:xfrm>
          <a:prstGeom prst="rect">
            <a:avLst/>
          </a:prstGeom>
        </p:spPr>
      </p:pic>
      <p:pic>
        <p:nvPicPr>
          <p:cNvPr id="62"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6740" y="4953605"/>
            <a:ext cx="1193800"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74226" y="4917875"/>
            <a:ext cx="1897775" cy="637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5"/>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5195623" y="5833268"/>
            <a:ext cx="833370" cy="833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21733" y="6051304"/>
            <a:ext cx="1607239" cy="600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4340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831</TotalTime>
  <Words>1992</Words>
  <Application>Microsoft Office PowerPoint</Application>
  <PresentationFormat>On-screen Show (4:3)</PresentationFormat>
  <Paragraphs>146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EPR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intern intern</dc:creator>
  <cp:lastModifiedBy>Silvia Mir [EASPD]</cp:lastModifiedBy>
  <cp:revision>78</cp:revision>
  <dcterms:created xsi:type="dcterms:W3CDTF">2014-01-20T15:26:43Z</dcterms:created>
  <dcterms:modified xsi:type="dcterms:W3CDTF">2014-10-06T12:41:11Z</dcterms:modified>
</cp:coreProperties>
</file>