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4" r:id="rId1"/>
  </p:sldMasterIdLst>
  <p:sldIdLst>
    <p:sldId id="256" r:id="rId2"/>
    <p:sldId id="263" r:id="rId3"/>
    <p:sldId id="279" r:id="rId4"/>
    <p:sldId id="274" r:id="rId5"/>
    <p:sldId id="264" r:id="rId6"/>
    <p:sldId id="275" r:id="rId7"/>
    <p:sldId id="276" r:id="rId8"/>
    <p:sldId id="277" r:id="rId9"/>
    <p:sldId id="278" r:id="rId10"/>
    <p:sldId id="258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9C1FF"/>
    <a:srgbClr val="ABDBFF"/>
    <a:srgbClr val="003A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984" y="-6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A3551-48FD-4222-8B2D-A84DEB638E8A}" type="datetimeFigureOut">
              <a:rPr lang="en-GB"/>
              <a:pPr>
                <a:defRPr/>
              </a:pPr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B53867C-76F0-4FB1-B457-734FBDDBED02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B0B6B7-F32B-450B-90DF-FDB4BE9AAC63}" type="datetimeFigureOut">
              <a:rPr lang="en-GB"/>
              <a:pPr>
                <a:defRPr/>
              </a:pPr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AE6F56-C591-40B2-8932-65C4D09E790E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6E8C1D-6E5D-4F7B-B4DA-0457259C4518}" type="datetimeFigureOut">
              <a:rPr lang="en-GB"/>
              <a:pPr>
                <a:defRPr/>
              </a:pPr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B3C7F2-6A35-4F21-AA8A-EF940D49EFEF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C88BE-B420-46FE-941C-571374D41FF2}" type="datetimeFigureOut">
              <a:rPr lang="en-GB"/>
              <a:pPr>
                <a:defRPr/>
              </a:pPr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9F12D4-73B9-4132-98A9-68FA394FB767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D4DD4E-71F0-443F-9FA8-54F45097F19E}" type="datetimeFigureOut">
              <a:rPr lang="en-GB"/>
              <a:pPr>
                <a:defRPr/>
              </a:pPr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547DAA-2CD7-49AB-828A-8D472DE61633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2B9B64-6559-4E05-B496-A65417B497CC}" type="datetimeFigureOut">
              <a:rPr lang="en-GB"/>
              <a:pPr>
                <a:defRPr/>
              </a:pPr>
              <a:t>06/10/2014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58D6D4-0592-4323-8BD3-B5740D485850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37B31-6A5C-42CF-825F-FF721362709D}" type="datetimeFigureOut">
              <a:rPr lang="en-GB"/>
              <a:pPr>
                <a:defRPr/>
              </a:pPr>
              <a:t>06/10/2014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312FA2-E08A-465A-9304-31CBD17ABE5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B2B2AC-A300-43B1-8C0B-8EA8B699338C}" type="datetimeFigureOut">
              <a:rPr lang="en-GB"/>
              <a:pPr>
                <a:defRPr/>
              </a:pPr>
              <a:t>06/10/2014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A36C59-4D4B-4A0A-BDB8-4317B69AB57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18716-B58B-4E2B-A84A-D83825904E9B}" type="datetimeFigureOut">
              <a:rPr lang="en-GB"/>
              <a:pPr>
                <a:defRPr/>
              </a:pPr>
              <a:t>06/10/2014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1165D8-C073-4873-B49A-E39DCEC05AD1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11995-9493-4EF5-AC99-DE2295972FCC}" type="datetimeFigureOut">
              <a:rPr lang="en-GB"/>
              <a:pPr>
                <a:defRPr/>
              </a:pPr>
              <a:t>06/10/2014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46AFBB-5452-4F4F-AC45-ECC40E4245FB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80EC77-5E64-42C6-AD1D-60843E9474E2}" type="datetimeFigureOut">
              <a:rPr lang="en-GB"/>
              <a:pPr>
                <a:defRPr/>
              </a:pPr>
              <a:t>06/10/2014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718CD2-4B39-4750-81E3-F7561D18A239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6740F56-DBDB-43A6-A4A7-A43E7B0FF69B}" type="datetimeFigureOut">
              <a:rPr lang="en-GB"/>
              <a:pPr>
                <a:defRPr/>
              </a:pPr>
              <a:t>06/10/2014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2731C9F-E430-4219-A7FF-58D61A888BB4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d.snieskiene@sgi.vdu.lt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emf"/><Relationship Id="rId18" Type="http://schemas.openxmlformats.org/officeDocument/2006/relationships/image" Target="../media/image18.png"/><Relationship Id="rId3" Type="http://schemas.openxmlformats.org/officeDocument/2006/relationships/image" Target="../media/image3.jpeg"/><Relationship Id="rId7" Type="http://schemas.openxmlformats.org/officeDocument/2006/relationships/image" Target="../media/image7.jpeg"/><Relationship Id="rId12" Type="http://schemas.openxmlformats.org/officeDocument/2006/relationships/image" Target="../media/image12.jpeg"/><Relationship Id="rId17" Type="http://schemas.openxmlformats.org/officeDocument/2006/relationships/image" Target="../media/image17.png"/><Relationship Id="rId2" Type="http://schemas.openxmlformats.org/officeDocument/2006/relationships/image" Target="../media/image1.png"/><Relationship Id="rId16" Type="http://schemas.openxmlformats.org/officeDocument/2006/relationships/image" Target="../media/image16.png"/><Relationship Id="rId20" Type="http://schemas.openxmlformats.org/officeDocument/2006/relationships/image" Target="../media/image20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eg"/><Relationship Id="rId11" Type="http://schemas.openxmlformats.org/officeDocument/2006/relationships/image" Target="../media/image11.jpeg"/><Relationship Id="rId5" Type="http://schemas.openxmlformats.org/officeDocument/2006/relationships/image" Target="../media/image5.jpeg"/><Relationship Id="rId15" Type="http://schemas.openxmlformats.org/officeDocument/2006/relationships/image" Target="../media/image15.png"/><Relationship Id="rId10" Type="http://schemas.openxmlformats.org/officeDocument/2006/relationships/image" Target="../media/image10.jpeg"/><Relationship Id="rId19" Type="http://schemas.openxmlformats.org/officeDocument/2006/relationships/image" Target="../media/image19.png"/><Relationship Id="rId4" Type="http://schemas.openxmlformats.org/officeDocument/2006/relationships/image" Target="../media/image4.jpeg"/><Relationship Id="rId9" Type="http://schemas.openxmlformats.org/officeDocument/2006/relationships/image" Target="../media/image9.jpeg"/><Relationship Id="rId14" Type="http://schemas.openxmlformats.org/officeDocument/2006/relationships/image" Target="../media/image14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5" name="Rectangle 2"/>
          <p:cNvSpPr>
            <a:spLocks noChangeArrowheads="1"/>
          </p:cNvSpPr>
          <p:nvPr/>
        </p:nvSpPr>
        <p:spPr bwMode="auto">
          <a:xfrm>
            <a:off x="1835150" y="2060575"/>
            <a:ext cx="7339013" cy="2376488"/>
          </a:xfrm>
          <a:prstGeom prst="rect">
            <a:avLst/>
          </a:prstGeom>
          <a:solidFill>
            <a:srgbClr val="89C1FF">
              <a:alpha val="89803"/>
            </a:srgbClr>
          </a:solidFill>
          <a:ln w="9525">
            <a:noFill/>
            <a:miter lim="800000"/>
            <a:headEnd/>
            <a:tailEnd/>
          </a:ln>
        </p:spPr>
        <p:txBody>
          <a:bodyPr lIns="228600" tIns="0" rIns="228600" bIns="0">
            <a:spAutoFit/>
          </a:bodyPr>
          <a:lstStyle/>
          <a:p>
            <a:endParaRPr lang="en-US" altLang="en-US" sz="1000">
              <a:solidFill>
                <a:srgbClr val="FFFFFF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r>
              <a:rPr lang="en-US" altLang="en-US" sz="2200" b="1">
                <a:solidFill>
                  <a:srgbClr val="262626"/>
                </a:solidFill>
                <a:cs typeface="Arial" charset="0"/>
              </a:rPr>
              <a:t>Project PESSIS 2</a:t>
            </a:r>
          </a:p>
          <a:p>
            <a:pPr>
              <a:spcAft>
                <a:spcPts val="1600"/>
              </a:spcAft>
            </a:pPr>
            <a:r>
              <a:rPr lang="en-US" altLang="en-US" sz="2200" b="1">
                <a:solidFill>
                  <a:srgbClr val="262626"/>
                </a:solidFill>
                <a:cs typeface="Arial" charset="0"/>
              </a:rPr>
              <a:t>Title: </a:t>
            </a:r>
            <a:r>
              <a:rPr lang="en-US" altLang="en-US" sz="2400" b="1">
                <a:solidFill>
                  <a:srgbClr val="262626"/>
                </a:solidFill>
                <a:cs typeface="Arial" charset="0"/>
              </a:rPr>
              <a:t>SOCIAL DIALOGUE IN SOCIAL SERVICE SECTOR OF LITHUANIA</a:t>
            </a:r>
          </a:p>
          <a:p>
            <a:pPr>
              <a:spcAft>
                <a:spcPts val="1600"/>
              </a:spcAft>
            </a:pPr>
            <a:r>
              <a:rPr lang="en-US" altLang="en-US">
                <a:solidFill>
                  <a:srgbClr val="262626"/>
                </a:solidFill>
                <a:cs typeface="Arial" charset="0"/>
              </a:rPr>
              <a:t>Location Brussels</a:t>
            </a:r>
          </a:p>
          <a:p>
            <a:r>
              <a:rPr lang="en-US" altLang="en-US">
                <a:solidFill>
                  <a:srgbClr val="262626"/>
                </a:solidFill>
                <a:cs typeface="Arial" charset="0"/>
              </a:rPr>
              <a:t>Date 23 September 2014</a:t>
            </a:r>
          </a:p>
          <a:p>
            <a:endParaRPr lang="en-US" altLang="en-US" sz="1000" b="1">
              <a:solidFill>
                <a:srgbClr val="262626"/>
              </a:solidFill>
              <a:cs typeface="Arial" charset="0"/>
            </a:endParaRPr>
          </a:p>
        </p:txBody>
      </p:sp>
      <p:sp>
        <p:nvSpPr>
          <p:cNvPr id="13316" name="Rectangle 2"/>
          <p:cNvSpPr>
            <a:spLocks noChangeArrowheads="1"/>
          </p:cNvSpPr>
          <p:nvPr/>
        </p:nvSpPr>
        <p:spPr bwMode="auto">
          <a:xfrm>
            <a:off x="323850" y="4724400"/>
            <a:ext cx="7737475" cy="974725"/>
          </a:xfrm>
          <a:prstGeom prst="rect">
            <a:avLst/>
          </a:prstGeom>
          <a:solidFill>
            <a:srgbClr val="89C1FF">
              <a:alpha val="89803"/>
            </a:srgbClr>
          </a:solidFill>
          <a:ln w="9525">
            <a:noFill/>
            <a:miter lim="800000"/>
            <a:headEnd/>
            <a:tailEnd/>
          </a:ln>
        </p:spPr>
        <p:txBody>
          <a:bodyPr lIns="228600" tIns="0" rIns="228600" bIns="0">
            <a:spAutoFit/>
          </a:bodyPr>
          <a:lstStyle/>
          <a:p>
            <a:endParaRPr lang="en-US" altLang="en-US" sz="1000">
              <a:solidFill>
                <a:srgbClr val="262626"/>
              </a:solidFill>
              <a:cs typeface="Arial" charset="0"/>
            </a:endParaRPr>
          </a:p>
          <a:p>
            <a:r>
              <a:rPr lang="en-US" altLang="en-US" sz="2200" b="1">
                <a:solidFill>
                  <a:srgbClr val="262626"/>
                </a:solidFill>
                <a:cs typeface="Arial" charset="0"/>
              </a:rPr>
              <a:t>Presenter/contact details:</a:t>
            </a:r>
            <a:r>
              <a:rPr lang="lt-LT" altLang="en-US" sz="2200" b="1">
                <a:solidFill>
                  <a:srgbClr val="262626"/>
                </a:solidFill>
                <a:cs typeface="Arial" charset="0"/>
              </a:rPr>
              <a:t> </a:t>
            </a:r>
            <a:r>
              <a:rPr lang="en-US" altLang="en-US" sz="2200" b="1">
                <a:solidFill>
                  <a:srgbClr val="262626"/>
                </a:solidFill>
                <a:cs typeface="Arial" charset="0"/>
              </a:rPr>
              <a:t>D</a:t>
            </a:r>
            <a:r>
              <a:rPr lang="lt-LT" altLang="en-US" sz="2200" b="1">
                <a:solidFill>
                  <a:srgbClr val="262626"/>
                </a:solidFill>
                <a:cs typeface="Arial" charset="0"/>
              </a:rPr>
              <a:t>r. </a:t>
            </a:r>
            <a:r>
              <a:rPr lang="en-US" altLang="en-US" sz="2200" b="1">
                <a:solidFill>
                  <a:srgbClr val="262626"/>
                </a:solidFill>
                <a:cs typeface="Arial" charset="0"/>
              </a:rPr>
              <a:t>DALIJA SNIEŠ</a:t>
            </a:r>
            <a:r>
              <a:rPr lang="lt-LT" altLang="en-US" sz="2200" b="1">
                <a:solidFill>
                  <a:srgbClr val="262626"/>
                </a:solidFill>
                <a:cs typeface="Arial" charset="0"/>
              </a:rPr>
              <a:t>KIENĖ</a:t>
            </a:r>
            <a:r>
              <a:rPr lang="en-US" altLang="en-US" sz="2200" b="1">
                <a:solidFill>
                  <a:srgbClr val="262626"/>
                </a:solidFill>
                <a:cs typeface="Arial" charset="0"/>
              </a:rPr>
              <a:t> </a:t>
            </a:r>
            <a:r>
              <a:rPr lang="lt-LT" altLang="en-US" sz="2200" b="1">
                <a:solidFill>
                  <a:srgbClr val="262626"/>
                </a:solidFill>
                <a:cs typeface="Arial" charset="0"/>
              </a:rPr>
              <a:t> </a:t>
            </a:r>
            <a:r>
              <a:rPr lang="lt-LT" altLang="en-US" sz="2200" b="1">
                <a:solidFill>
                  <a:srgbClr val="262626"/>
                </a:solidFill>
                <a:cs typeface="Arial" charset="0"/>
                <a:hlinkClick r:id="rId3"/>
              </a:rPr>
              <a:t>d.snieskiene</a:t>
            </a:r>
            <a:r>
              <a:rPr lang="en-US" altLang="en-US" sz="2200" b="1">
                <a:solidFill>
                  <a:srgbClr val="262626"/>
                </a:solidFill>
                <a:cs typeface="Arial" charset="0"/>
                <a:hlinkClick r:id="rId3"/>
              </a:rPr>
              <a:t>@sgi.vdu.lt</a:t>
            </a:r>
            <a:r>
              <a:rPr lang="en-US" altLang="en-US" sz="2200" b="1">
                <a:solidFill>
                  <a:srgbClr val="262626"/>
                </a:solidFill>
                <a:cs typeface="Arial" charset="0"/>
              </a:rPr>
              <a:t> </a:t>
            </a:r>
          </a:p>
          <a:p>
            <a:endParaRPr lang="en-US" altLang="en-US" sz="1000" b="1">
              <a:solidFill>
                <a:srgbClr val="FFFFFF"/>
              </a:solidFill>
              <a:cs typeface="Arial" charset="0"/>
            </a:endParaRPr>
          </a:p>
        </p:txBody>
      </p:sp>
      <p:pic>
        <p:nvPicPr>
          <p:cNvPr id="13317" name="Picture 6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5250" y="6235700"/>
            <a:ext cx="2952750" cy="565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7" name="Picture 18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12925" y="2762250"/>
            <a:ext cx="1871663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8" name="Picture 19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24750" y="2687638"/>
            <a:ext cx="863600" cy="58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09" name="Picture 20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1800" y="2598738"/>
            <a:ext cx="871538" cy="876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0" name="Picture 21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46563" y="2741613"/>
            <a:ext cx="1516062" cy="527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1" name="Picture 22"/>
          <p:cNvPicPr>
            <a:picLocks noChangeAspect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237413" y="3778250"/>
            <a:ext cx="16383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2" name="Picture 23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33375" y="3778250"/>
            <a:ext cx="1943100" cy="48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3" name="Picture 24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749550" y="3444875"/>
            <a:ext cx="79057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4" name="Picture 27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140450" y="2543175"/>
            <a:ext cx="879475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5" name="Picture 28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975100" y="3513138"/>
            <a:ext cx="668338" cy="103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6" name="Picture 29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167313" y="3822700"/>
            <a:ext cx="1820862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2" name="Rectangle 2"/>
          <p:cNvSpPr>
            <a:spLocks noChangeArrowheads="1"/>
          </p:cNvSpPr>
          <p:nvPr/>
        </p:nvSpPr>
        <p:spPr bwMode="auto">
          <a:xfrm>
            <a:off x="333375" y="1773238"/>
            <a:ext cx="6196013" cy="522287"/>
          </a:xfrm>
          <a:prstGeom prst="rect">
            <a:avLst/>
          </a:prstGeom>
          <a:noFill/>
          <a:ln>
            <a:noFill/>
          </a:ln>
          <a:extLst/>
        </p:spPr>
        <p:txBody>
          <a:bodyPr lIns="228600" tIns="0" rIns="228600" bIns="0">
            <a:spAutoFit/>
          </a:bodyPr>
          <a:lstStyle/>
          <a:p>
            <a:pPr>
              <a:defRPr/>
            </a:pPr>
            <a:endParaRPr lang="en-US" altLang="en-US" sz="1000" dirty="0">
              <a:solidFill>
                <a:srgbClr val="FFFFFF"/>
              </a:solidFill>
              <a:latin typeface="Arial" pitchFamily="34" charset="0"/>
              <a:cs typeface="Arial" pitchFamily="34" charset="0"/>
            </a:endParaRPr>
          </a:p>
          <a:p>
            <a:pPr>
              <a:spcAft>
                <a:spcPts val="400"/>
              </a:spcAft>
              <a:defRPr/>
            </a:pPr>
            <a:r>
              <a:rPr lang="en-US" altLang="en-US" sz="2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Arial" pitchFamily="34" charset="0"/>
                <a:cs typeface="Arial" pitchFamily="34" charset="0"/>
              </a:rPr>
              <a:t>Partnership:</a:t>
            </a:r>
          </a:p>
        </p:txBody>
      </p:sp>
      <p:pic>
        <p:nvPicPr>
          <p:cNvPr id="21518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06438" y="4930775"/>
            <a:ext cx="119380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19" name="Picture 3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6862763" y="4851400"/>
            <a:ext cx="1093787" cy="72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0" name="Picture 4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674938" y="4894263"/>
            <a:ext cx="1897062" cy="63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1" name="Picture 5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5195888" y="5810250"/>
            <a:ext cx="833437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2" name="Picture 6"/>
          <p:cNvPicPr>
            <a:picLocks noChangeAspect="1" noChangeArrowheads="1"/>
          </p:cNvPicPr>
          <p:nvPr/>
        </p:nvPicPr>
        <p:blipFill>
          <a:blip r:embed="rId17"/>
          <a:srcRect/>
          <a:stretch>
            <a:fillRect/>
          </a:stretch>
        </p:blipFill>
        <p:spPr bwMode="auto">
          <a:xfrm>
            <a:off x="5275263" y="4699000"/>
            <a:ext cx="973137" cy="877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3" name="Picture 7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2720975" y="6027738"/>
            <a:ext cx="1608138" cy="601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4" name="Picture 8"/>
          <p:cNvPicPr>
            <a:picLocks noChangeAspect="1" noChangeArrowheads="1"/>
          </p:cNvPicPr>
          <p:nvPr/>
        </p:nvPicPr>
        <p:blipFill>
          <a:blip r:embed="rId19"/>
          <a:srcRect/>
          <a:stretch>
            <a:fillRect/>
          </a:stretch>
        </p:blipFill>
        <p:spPr bwMode="auto">
          <a:xfrm>
            <a:off x="6988175" y="5911850"/>
            <a:ext cx="1471613" cy="668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5" name="Picture 51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12925" y="2784475"/>
            <a:ext cx="1871663" cy="44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6" name="Picture 52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524750" y="2709863"/>
            <a:ext cx="8636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7" name="Picture 53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31800" y="2620963"/>
            <a:ext cx="871538" cy="877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8" name="Picture 54"/>
          <p:cNvPicPr>
            <a:picLocks noChangeAspect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246563" y="2765425"/>
            <a:ext cx="1516062" cy="52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29" name="Picture 55"/>
          <p:cNvPicPr>
            <a:picLocks noChangeAspect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333375" y="3800475"/>
            <a:ext cx="1943100" cy="487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0" name="Picture 56"/>
          <p:cNvPicPr>
            <a:picLocks noChangeAspect="1"/>
          </p:cNvPicPr>
          <p:nvPr/>
        </p:nvPicPr>
        <p:blipFill>
          <a:blip r:embed="rId9"/>
          <a:srcRect/>
          <a:stretch>
            <a:fillRect/>
          </a:stretch>
        </p:blipFill>
        <p:spPr bwMode="auto">
          <a:xfrm>
            <a:off x="2749550" y="3468688"/>
            <a:ext cx="790575" cy="106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1" name="Picture 57"/>
          <p:cNvPicPr>
            <a:picLocks noChangeAspect="1"/>
          </p:cNvPicPr>
          <p:nvPr/>
        </p:nvPicPr>
        <p:blipFill>
          <a:blip r:embed="rId20"/>
          <a:srcRect/>
          <a:stretch>
            <a:fillRect/>
          </a:stretch>
        </p:blipFill>
        <p:spPr bwMode="auto">
          <a:xfrm>
            <a:off x="590550" y="5759450"/>
            <a:ext cx="1428750" cy="752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2" name="Picture 58"/>
          <p:cNvPicPr>
            <a:picLocks noChangeAspect="1"/>
          </p:cNvPicPr>
          <p:nvPr/>
        </p:nvPicPr>
        <p:blipFill>
          <a:blip r:embed="rId10"/>
          <a:srcRect/>
          <a:stretch>
            <a:fillRect/>
          </a:stretch>
        </p:blipFill>
        <p:spPr bwMode="auto">
          <a:xfrm>
            <a:off x="6140450" y="2565400"/>
            <a:ext cx="879475" cy="879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3" name="Picture 59"/>
          <p:cNvPicPr>
            <a:picLocks noChangeAspect="1"/>
          </p:cNvPicPr>
          <p:nvPr/>
        </p:nvPicPr>
        <p:blipFill>
          <a:blip r:embed="rId11"/>
          <a:srcRect/>
          <a:stretch>
            <a:fillRect/>
          </a:stretch>
        </p:blipFill>
        <p:spPr bwMode="auto">
          <a:xfrm>
            <a:off x="3975100" y="3536950"/>
            <a:ext cx="668338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4" name="Picture 60"/>
          <p:cNvPicPr>
            <a:picLocks noChangeAspect="1"/>
          </p:cNvPicPr>
          <p:nvPr/>
        </p:nvPicPr>
        <p:blipFill>
          <a:blip r:embed="rId12"/>
          <a:srcRect/>
          <a:stretch>
            <a:fillRect/>
          </a:stretch>
        </p:blipFill>
        <p:spPr bwMode="auto">
          <a:xfrm>
            <a:off x="5167313" y="3844925"/>
            <a:ext cx="1820862" cy="398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5" name="Picture 2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706438" y="4953000"/>
            <a:ext cx="1193800" cy="414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6" name="Picture 4"/>
          <p:cNvPicPr>
            <a:picLocks noChangeAspect="1" noChangeArrowheads="1"/>
          </p:cNvPicPr>
          <p:nvPr/>
        </p:nvPicPr>
        <p:blipFill>
          <a:blip r:embed="rId15"/>
          <a:srcRect/>
          <a:stretch>
            <a:fillRect/>
          </a:stretch>
        </p:blipFill>
        <p:spPr bwMode="auto">
          <a:xfrm>
            <a:off x="2674938" y="4918075"/>
            <a:ext cx="1897062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7" name="Picture 5"/>
          <p:cNvPicPr>
            <a:picLocks noChangeAspect="1" noChangeArrowheads="1"/>
          </p:cNvPicPr>
          <p:nvPr/>
        </p:nvPicPr>
        <p:blipFill>
          <a:blip r:embed="rId16"/>
          <a:srcRect/>
          <a:stretch>
            <a:fillRect/>
          </a:stretch>
        </p:blipFill>
        <p:spPr bwMode="auto">
          <a:xfrm>
            <a:off x="5195888" y="5832475"/>
            <a:ext cx="833437" cy="833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1538" name="Picture 7"/>
          <p:cNvPicPr>
            <a:picLocks noChangeAspect="1" noChangeArrowheads="1"/>
          </p:cNvPicPr>
          <p:nvPr/>
        </p:nvPicPr>
        <p:blipFill>
          <a:blip r:embed="rId18"/>
          <a:srcRect/>
          <a:stretch>
            <a:fillRect/>
          </a:stretch>
        </p:blipFill>
        <p:spPr bwMode="auto">
          <a:xfrm>
            <a:off x="2720975" y="6051550"/>
            <a:ext cx="1608138" cy="600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33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339" name="Rectangle 2"/>
          <p:cNvSpPr>
            <a:spLocks noChangeArrowheads="1"/>
          </p:cNvSpPr>
          <p:nvPr/>
        </p:nvSpPr>
        <p:spPr bwMode="auto">
          <a:xfrm>
            <a:off x="468313" y="1916113"/>
            <a:ext cx="8351837" cy="4784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600" tIns="0" rIns="228600" bIns="0">
            <a:spAutoFit/>
          </a:bodyPr>
          <a:lstStyle/>
          <a:p>
            <a:endParaRPr lang="en-US" altLang="en-US" sz="1000">
              <a:solidFill>
                <a:srgbClr val="FFFFFF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r>
              <a:rPr lang="en-US" altLang="en-US" sz="2000">
                <a:solidFill>
                  <a:srgbClr val="262626"/>
                </a:solidFill>
                <a:cs typeface="Arial" charset="0"/>
              </a:rPr>
              <a:t>Goal of the presentation</a:t>
            </a:r>
            <a:r>
              <a:rPr lang="en-US" altLang="en-US" sz="2000" b="1">
                <a:solidFill>
                  <a:srgbClr val="262626"/>
                </a:solidFill>
                <a:cs typeface="Arial" charset="0"/>
              </a:rPr>
              <a:t> -  to highlight  the key points of social dialogue in the social service sector in Lithuania:</a:t>
            </a:r>
          </a:p>
          <a:p>
            <a:pPr>
              <a:spcAft>
                <a:spcPts val="400"/>
              </a:spcAft>
            </a:pPr>
            <a:endParaRPr lang="en-US" altLang="en-US" sz="20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20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  <a:buFontTx/>
              <a:buChar char="•"/>
            </a:pPr>
            <a:r>
              <a:rPr lang="en-US" altLang="en-US" sz="2000" b="1">
                <a:solidFill>
                  <a:srgbClr val="262626"/>
                </a:solidFill>
                <a:cs typeface="Arial" charset="0"/>
              </a:rPr>
              <a:t>Profile of social service sector;</a:t>
            </a:r>
          </a:p>
          <a:p>
            <a:pPr>
              <a:spcAft>
                <a:spcPts val="400"/>
              </a:spcAft>
              <a:buFontTx/>
              <a:buChar char="•"/>
            </a:pPr>
            <a:r>
              <a:rPr lang="en-US" altLang="en-US" sz="2000" b="1">
                <a:solidFill>
                  <a:srgbClr val="262626"/>
                </a:solidFill>
                <a:cs typeface="Arial" charset="0"/>
              </a:rPr>
              <a:t>Social dialogue arrangements in country and specifically for social service sector;</a:t>
            </a:r>
          </a:p>
          <a:p>
            <a:pPr>
              <a:spcAft>
                <a:spcPts val="400"/>
              </a:spcAft>
              <a:buFontTx/>
              <a:buChar char="•"/>
            </a:pPr>
            <a:r>
              <a:rPr lang="en-US" altLang="en-US" sz="2000" b="1">
                <a:solidFill>
                  <a:srgbClr val="262626"/>
                </a:solidFill>
                <a:cs typeface="Arial" charset="0"/>
              </a:rPr>
              <a:t>Representativity: how employers and employees represented in social service sector social dialogue;</a:t>
            </a:r>
          </a:p>
          <a:p>
            <a:pPr>
              <a:spcAft>
                <a:spcPts val="400"/>
              </a:spcAft>
              <a:buFontTx/>
              <a:buChar char="•"/>
            </a:pPr>
            <a:r>
              <a:rPr lang="en-US" altLang="en-US" sz="2000" b="1">
                <a:solidFill>
                  <a:srgbClr val="262626"/>
                </a:solidFill>
                <a:cs typeface="Arial" charset="0"/>
              </a:rPr>
              <a:t>Collective bargaining arrangements;</a:t>
            </a:r>
          </a:p>
          <a:p>
            <a:pPr>
              <a:spcAft>
                <a:spcPts val="400"/>
              </a:spcAft>
              <a:buFontTx/>
              <a:buChar char="•"/>
            </a:pPr>
            <a:r>
              <a:rPr lang="en-US" altLang="en-US" sz="2000" b="1">
                <a:solidFill>
                  <a:srgbClr val="262626"/>
                </a:solidFill>
                <a:cs typeface="Arial" charset="0"/>
              </a:rPr>
              <a:t>Main issues facing social dialogue in the social service sector in the future.</a:t>
            </a:r>
          </a:p>
          <a:p>
            <a:pPr>
              <a:spcAft>
                <a:spcPts val="400"/>
              </a:spcAft>
            </a:pPr>
            <a:endParaRPr lang="en-US" altLang="en-US" sz="20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468313" y="2276475"/>
            <a:ext cx="7416800" cy="3443288"/>
          </a:xfrm>
          <a:prstGeom prst="rect">
            <a:avLst/>
          </a:prstGeom>
          <a:noFill/>
          <a:ln>
            <a:noFill/>
          </a:ln>
          <a:extLst/>
        </p:spPr>
        <p:txBody>
          <a:bodyPr lIns="228600" tIns="0" rIns="228600" bIns="0">
            <a:spAutoFit/>
          </a:bodyPr>
          <a:lstStyle/>
          <a:p>
            <a:endParaRPr lang="en-US" altLang="en-US" sz="1000">
              <a:solidFill>
                <a:srgbClr val="FFFFFF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r>
              <a:rPr lang="en-US" altLang="en-US" sz="2000" b="1">
                <a:solidFill>
                  <a:srgbClr val="262626"/>
                </a:solidFill>
                <a:cs typeface="Arial" charset="0"/>
              </a:rPr>
              <a:t>RESEARCH METHODOLOGY:   Case study</a:t>
            </a:r>
          </a:p>
          <a:p>
            <a:pPr>
              <a:spcAft>
                <a:spcPts val="400"/>
              </a:spcAft>
            </a:pPr>
            <a:endParaRPr lang="en-US" altLang="en-US" sz="20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  <a:buFontTx/>
              <a:buChar char="•"/>
            </a:pPr>
            <a:r>
              <a:rPr lang="en-US" altLang="en-US" sz="1400" b="1">
                <a:solidFill>
                  <a:srgbClr val="262626"/>
                </a:solidFill>
                <a:cs typeface="Arial" charset="0"/>
              </a:rPr>
              <a:t> </a:t>
            </a:r>
            <a:r>
              <a:rPr lang="en-US" altLang="en-US" b="1">
                <a:solidFill>
                  <a:srgbClr val="262626"/>
                </a:solidFill>
                <a:cs typeface="Arial" charset="0"/>
              </a:rPr>
              <a:t>Research paper and document analysis.</a:t>
            </a:r>
          </a:p>
          <a:p>
            <a:pPr>
              <a:spcAft>
                <a:spcPts val="400"/>
              </a:spcAft>
              <a:buFontTx/>
              <a:buChar char="•"/>
            </a:pPr>
            <a:endParaRPr lang="en-US" altLang="en-US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  <a:buFontTx/>
              <a:buChar char="•"/>
            </a:pPr>
            <a:r>
              <a:rPr lang="en-US" altLang="en-US" b="1">
                <a:solidFill>
                  <a:srgbClr val="262626"/>
                </a:solidFill>
                <a:cs typeface="Arial" charset="0"/>
              </a:rPr>
              <a:t>Interviews with 16 informants from government, employers’, trade unions’ and workers</a:t>
            </a:r>
          </a:p>
          <a:p>
            <a:pPr>
              <a:spcAft>
                <a:spcPts val="400"/>
              </a:spcAft>
            </a:pPr>
            <a:endParaRPr lang="en-US" altLang="en-US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3" name="Rectangle 2"/>
          <p:cNvSpPr>
            <a:spLocks noChangeArrowheads="1"/>
          </p:cNvSpPr>
          <p:nvPr/>
        </p:nvSpPr>
        <p:spPr bwMode="auto">
          <a:xfrm>
            <a:off x="179388" y="1844675"/>
            <a:ext cx="8964612" cy="5972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600" tIns="0" rIns="228600" bIns="0">
            <a:spAutoFit/>
          </a:bodyPr>
          <a:lstStyle/>
          <a:p>
            <a:endParaRPr lang="en-US" altLang="en-US" sz="1000">
              <a:solidFill>
                <a:srgbClr val="FFFFFF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r>
              <a:rPr lang="en-US" altLang="en-US" sz="2000" b="1">
                <a:solidFill>
                  <a:srgbClr val="262626"/>
                </a:solidFill>
                <a:cs typeface="Arial" charset="0"/>
              </a:rPr>
              <a:t>PROFILE OF SOCIAL SERVICE SECTOR IN LITHUANIA</a:t>
            </a:r>
            <a:r>
              <a:rPr lang="en-US" altLang="en-US" sz="1400" b="1">
                <a:solidFill>
                  <a:srgbClr val="262626"/>
                </a:solidFill>
                <a:cs typeface="Arial" charset="0"/>
              </a:rPr>
              <a:t>:</a:t>
            </a:r>
          </a:p>
          <a:p>
            <a:pPr>
              <a:spcAft>
                <a:spcPts val="400"/>
              </a:spcAft>
            </a:pPr>
            <a:r>
              <a:rPr lang="en-US" altLang="en-US" sz="2000" b="1">
                <a:solidFill>
                  <a:srgbClr val="262626"/>
                </a:solidFill>
                <a:cs typeface="Arial" charset="0"/>
              </a:rPr>
              <a:t>Financing:  </a:t>
            </a:r>
            <a:r>
              <a:rPr lang="en-US" altLang="en-US" sz="2000">
                <a:solidFill>
                  <a:srgbClr val="262626"/>
                </a:solidFill>
                <a:cs typeface="Arial" charset="0"/>
              </a:rPr>
              <a:t>increasing expenditure for elderly, families and children ( 2,2 times (2005-2011), but decreasing for people with disabilities (5,3% 2005-2011). General  5,4% lower than the EU average</a:t>
            </a:r>
            <a:r>
              <a:rPr lang="en-US" altLang="en-US" sz="2000" b="1">
                <a:solidFill>
                  <a:srgbClr val="262626"/>
                </a:solidFill>
                <a:cs typeface="Arial" charset="0"/>
              </a:rPr>
              <a:t>. </a:t>
            </a:r>
          </a:p>
          <a:p>
            <a:pPr>
              <a:spcAft>
                <a:spcPts val="400"/>
              </a:spcAft>
            </a:pPr>
            <a:r>
              <a:rPr lang="en-US" altLang="en-US" sz="2000" b="1">
                <a:solidFill>
                  <a:srgbClr val="262626"/>
                </a:solidFill>
                <a:cs typeface="Arial" charset="0"/>
              </a:rPr>
              <a:t>Funding of social care institutions increased, but very low accessibility and quality </a:t>
            </a:r>
            <a:r>
              <a:rPr lang="en-US" altLang="en-US" sz="2000">
                <a:solidFill>
                  <a:srgbClr val="262626"/>
                </a:solidFill>
                <a:cs typeface="Arial" charset="0"/>
              </a:rPr>
              <a:t>(</a:t>
            </a:r>
            <a:r>
              <a:rPr lang="en-US" altLang="en-US" sz="1600">
                <a:solidFill>
                  <a:srgbClr val="262626"/>
                </a:solidFill>
                <a:cs typeface="Arial" charset="0"/>
              </a:rPr>
              <a:t>24- 25 position among 27 EU</a:t>
            </a:r>
            <a:r>
              <a:rPr lang="en-US" altLang="en-US" sz="1600" b="1">
                <a:solidFill>
                  <a:srgbClr val="262626"/>
                </a:solidFill>
                <a:cs typeface="Arial" charset="0"/>
              </a:rPr>
              <a:t> </a:t>
            </a:r>
            <a:r>
              <a:rPr lang="en-US" altLang="en-US" sz="1600">
                <a:solidFill>
                  <a:srgbClr val="262626"/>
                </a:solidFill>
                <a:cs typeface="Arial" charset="0"/>
              </a:rPr>
              <a:t>Eurobarometer</a:t>
            </a:r>
            <a:r>
              <a:rPr lang="en-US" altLang="en-US" sz="2000">
                <a:solidFill>
                  <a:srgbClr val="262626"/>
                </a:solidFill>
                <a:cs typeface="Arial" charset="0"/>
              </a:rPr>
              <a:t>)</a:t>
            </a:r>
          </a:p>
          <a:p>
            <a:pPr>
              <a:spcAft>
                <a:spcPts val="400"/>
              </a:spcAft>
            </a:pPr>
            <a:r>
              <a:rPr lang="en-US" altLang="en-US" sz="2000">
                <a:solidFill>
                  <a:srgbClr val="262626"/>
                </a:solidFill>
                <a:cs typeface="Arial" charset="0"/>
              </a:rPr>
              <a:t>Home care services for elderly and persons with disabilities increased by 7% (2010-2011</a:t>
            </a:r>
            <a:r>
              <a:rPr lang="en-US" altLang="en-US" sz="2000" b="1">
                <a:solidFill>
                  <a:srgbClr val="262626"/>
                </a:solidFill>
                <a:cs typeface="Arial" charset="0"/>
              </a:rPr>
              <a:t>) </a:t>
            </a:r>
          </a:p>
          <a:p>
            <a:pPr>
              <a:spcAft>
                <a:spcPts val="400"/>
              </a:spcAft>
            </a:pPr>
            <a:r>
              <a:rPr lang="en-US" altLang="en-US" sz="2000" b="1">
                <a:solidFill>
                  <a:srgbClr val="262626"/>
                </a:solidFill>
                <a:cs typeface="Arial" charset="0"/>
              </a:rPr>
              <a:t>Workers:</a:t>
            </a:r>
            <a:r>
              <a:rPr lang="en-US" altLang="en-US" sz="2000">
                <a:solidFill>
                  <a:srgbClr val="262626"/>
                </a:solidFill>
                <a:cs typeface="Arial" charset="0"/>
              </a:rPr>
              <a:t> 18602 (2012) in all sector, from them ~ 9% direct administration</a:t>
            </a:r>
            <a:endParaRPr lang="en-US" altLang="en-US" sz="20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r>
              <a:rPr lang="en-US" altLang="en-US" sz="2000" b="1">
                <a:solidFill>
                  <a:srgbClr val="262626"/>
                </a:solidFill>
                <a:cs typeface="Arial" charset="0"/>
              </a:rPr>
              <a:t>Major trends: </a:t>
            </a:r>
            <a:r>
              <a:rPr lang="en-US" altLang="en-US" sz="2000">
                <a:solidFill>
                  <a:srgbClr val="262626"/>
                </a:solidFill>
                <a:cs typeface="Arial" charset="0"/>
              </a:rPr>
              <a:t>Decreasing state care homes, but increasing municipality,  NGO and private care homes for elderly and adults with disabilities;</a:t>
            </a:r>
          </a:p>
          <a:p>
            <a:pPr>
              <a:spcAft>
                <a:spcPts val="400"/>
              </a:spcAft>
            </a:pPr>
            <a:r>
              <a:rPr lang="en-US" altLang="en-US" sz="2000" b="1">
                <a:solidFill>
                  <a:srgbClr val="262626"/>
                </a:solidFill>
                <a:cs typeface="Arial" charset="0"/>
              </a:rPr>
              <a:t>D</a:t>
            </a:r>
            <a:r>
              <a:rPr lang="en-US" altLang="en-US" sz="2000">
                <a:solidFill>
                  <a:srgbClr val="262626"/>
                </a:solidFill>
                <a:cs typeface="Arial" charset="0"/>
              </a:rPr>
              <a:t>einstitutionalization of substitute child care and adults with disabilities care</a:t>
            </a:r>
          </a:p>
          <a:p>
            <a:pPr>
              <a:spcAft>
                <a:spcPts val="400"/>
              </a:spcAft>
            </a:pPr>
            <a:endParaRPr lang="en-US" altLang="en-US" sz="2000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2000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20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7" name="Rectangle 2"/>
          <p:cNvSpPr>
            <a:spLocks noChangeArrowheads="1"/>
          </p:cNvSpPr>
          <p:nvPr/>
        </p:nvSpPr>
        <p:spPr bwMode="auto">
          <a:xfrm>
            <a:off x="468313" y="1844675"/>
            <a:ext cx="8496300" cy="6907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600" tIns="0" rIns="228600" bIns="0">
            <a:spAutoFit/>
          </a:bodyPr>
          <a:lstStyle/>
          <a:p>
            <a:endParaRPr lang="en-US" altLang="en-US" sz="1000">
              <a:solidFill>
                <a:srgbClr val="FFFFFF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r>
              <a:rPr lang="en-US" altLang="en-US" sz="1400" b="1">
                <a:solidFill>
                  <a:srgbClr val="262626"/>
                </a:solidFill>
                <a:cs typeface="Arial" charset="0"/>
              </a:rPr>
              <a:t> </a:t>
            </a:r>
            <a:r>
              <a:rPr lang="en-US" altLang="en-US" sz="2000" b="1">
                <a:solidFill>
                  <a:srgbClr val="262626"/>
                </a:solidFill>
                <a:cs typeface="Arial" charset="0"/>
              </a:rPr>
              <a:t>SOCIAL DIALOGUE ARRANGEMENTS</a:t>
            </a:r>
          </a:p>
          <a:p>
            <a:pPr>
              <a:spcAft>
                <a:spcPts val="400"/>
              </a:spcAft>
            </a:pPr>
            <a:endParaRPr lang="lt-LT" altLang="en-US" sz="14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r>
              <a:rPr lang="lt-LT" altLang="en-US" b="1">
                <a:solidFill>
                  <a:srgbClr val="262626"/>
                </a:solidFill>
                <a:cs typeface="Arial" charset="0"/>
              </a:rPr>
              <a:t>Regulated by</a:t>
            </a:r>
            <a:r>
              <a:rPr lang="lt-LT" altLang="en-US" sz="1400" b="1">
                <a:solidFill>
                  <a:srgbClr val="262626"/>
                </a:solidFill>
                <a:cs typeface="Arial" charset="0"/>
              </a:rPr>
              <a:t> :</a:t>
            </a:r>
          </a:p>
          <a:p>
            <a:pPr>
              <a:spcAft>
                <a:spcPts val="400"/>
              </a:spcAft>
            </a:pPr>
            <a:r>
              <a:rPr lang="lt-LT" altLang="en-US">
                <a:solidFill>
                  <a:srgbClr val="262626"/>
                </a:solidFill>
                <a:cs typeface="Arial" charset="0"/>
              </a:rPr>
              <a:t>Constitution of the Re</a:t>
            </a:r>
            <a:r>
              <a:rPr lang="en-US" altLang="en-US">
                <a:solidFill>
                  <a:srgbClr val="262626"/>
                </a:solidFill>
                <a:cs typeface="Arial" charset="0"/>
              </a:rPr>
              <a:t>p</a:t>
            </a:r>
            <a:r>
              <a:rPr lang="lt-LT" altLang="en-US">
                <a:solidFill>
                  <a:srgbClr val="262626"/>
                </a:solidFill>
                <a:cs typeface="Arial" charset="0"/>
              </a:rPr>
              <a:t>ubli</a:t>
            </a:r>
            <a:r>
              <a:rPr lang="en-US" altLang="en-US">
                <a:solidFill>
                  <a:srgbClr val="262626"/>
                </a:solidFill>
                <a:cs typeface="Arial" charset="0"/>
              </a:rPr>
              <a:t>c</a:t>
            </a:r>
            <a:r>
              <a:rPr lang="lt-LT" altLang="en-US">
                <a:solidFill>
                  <a:srgbClr val="262626"/>
                </a:solidFill>
                <a:cs typeface="Arial" charset="0"/>
              </a:rPr>
              <a:t> of Lithuania</a:t>
            </a:r>
          </a:p>
          <a:p>
            <a:pPr>
              <a:spcAft>
                <a:spcPts val="400"/>
              </a:spcAft>
            </a:pPr>
            <a:r>
              <a:rPr lang="lt-LT" altLang="en-US">
                <a:solidFill>
                  <a:srgbClr val="262626"/>
                </a:solidFill>
                <a:cs typeface="Arial" charset="0"/>
              </a:rPr>
              <a:t>Code of Labour of </a:t>
            </a:r>
            <a:r>
              <a:rPr lang="en-US" altLang="en-US">
                <a:solidFill>
                  <a:srgbClr val="262626"/>
                </a:solidFill>
                <a:cs typeface="Arial" charset="0"/>
              </a:rPr>
              <a:t>t</a:t>
            </a:r>
            <a:r>
              <a:rPr lang="lt-LT" altLang="en-US">
                <a:solidFill>
                  <a:srgbClr val="262626"/>
                </a:solidFill>
                <a:cs typeface="Arial" charset="0"/>
              </a:rPr>
              <a:t>he Republic of Lithuania</a:t>
            </a:r>
            <a:endParaRPr lang="en-US" altLang="en-US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r>
              <a:rPr lang="en-US" altLang="en-US" b="1">
                <a:solidFill>
                  <a:srgbClr val="262626"/>
                </a:solidFill>
                <a:cs typeface="Arial" charset="0"/>
              </a:rPr>
              <a:t>bilateral – </a:t>
            </a:r>
            <a:r>
              <a:rPr lang="en-US" altLang="en-US">
                <a:solidFill>
                  <a:srgbClr val="262626"/>
                </a:solidFill>
                <a:cs typeface="Arial" charset="0"/>
              </a:rPr>
              <a:t>between employees and employers</a:t>
            </a:r>
            <a:r>
              <a:rPr lang="en-US" altLang="en-US" b="1">
                <a:solidFill>
                  <a:srgbClr val="262626"/>
                </a:solidFill>
                <a:cs typeface="Arial" charset="0"/>
              </a:rPr>
              <a:t>,</a:t>
            </a:r>
          </a:p>
          <a:p>
            <a:pPr>
              <a:spcAft>
                <a:spcPts val="400"/>
              </a:spcAft>
            </a:pPr>
            <a:r>
              <a:rPr lang="en-US" altLang="en-US" b="1">
                <a:solidFill>
                  <a:srgbClr val="262626"/>
                </a:solidFill>
                <a:cs typeface="Arial" charset="0"/>
              </a:rPr>
              <a:t>tripartite- </a:t>
            </a:r>
            <a:r>
              <a:rPr lang="en-US" altLang="en-US">
                <a:solidFill>
                  <a:srgbClr val="262626"/>
                </a:solidFill>
                <a:cs typeface="Arial" charset="0"/>
              </a:rPr>
              <a:t>bilateral + state authorities</a:t>
            </a:r>
          </a:p>
          <a:p>
            <a:pPr>
              <a:spcAft>
                <a:spcPts val="400"/>
              </a:spcAft>
            </a:pPr>
            <a:endParaRPr lang="en-US" altLang="en-US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r>
              <a:rPr lang="en-US" altLang="en-US" b="1">
                <a:solidFill>
                  <a:srgbClr val="262626"/>
                </a:solidFill>
                <a:cs typeface="Arial" charset="0"/>
              </a:rPr>
              <a:t>Tripartite social dialogue in social services sector involves unions of  trade unions and state, any other type of NGO of employees or </a:t>
            </a:r>
            <a:r>
              <a:rPr lang="lt-LT" altLang="en-US" b="1">
                <a:solidFill>
                  <a:srgbClr val="262626"/>
                </a:solidFill>
                <a:cs typeface="Arial" charset="0"/>
              </a:rPr>
              <a:t>managers</a:t>
            </a:r>
            <a:r>
              <a:rPr lang="en-US" altLang="en-US" b="1">
                <a:solidFill>
                  <a:srgbClr val="262626"/>
                </a:solidFill>
                <a:cs typeface="Arial" charset="0"/>
              </a:rPr>
              <a:t> can not participate.</a:t>
            </a:r>
          </a:p>
          <a:p>
            <a:pPr>
              <a:spcAft>
                <a:spcPts val="400"/>
              </a:spcAft>
            </a:pPr>
            <a:endParaRPr lang="en-US" altLang="en-US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r>
              <a:rPr lang="en-US" altLang="en-US" b="1">
                <a:solidFill>
                  <a:srgbClr val="262626"/>
                </a:solidFill>
                <a:cs typeface="Arial" charset="0"/>
              </a:rPr>
              <a:t>Bilateral social dialogue – Federations of trade unions</a:t>
            </a:r>
            <a:r>
              <a:rPr lang="lt-LT" altLang="en-US" b="1">
                <a:solidFill>
                  <a:srgbClr val="262626"/>
                </a:solidFill>
                <a:cs typeface="Arial" charset="0"/>
              </a:rPr>
              <a:t> </a:t>
            </a:r>
            <a:r>
              <a:rPr lang="en-US" altLang="en-US" b="1">
                <a:solidFill>
                  <a:srgbClr val="262626"/>
                </a:solidFill>
                <a:cs typeface="Arial" charset="0"/>
              </a:rPr>
              <a:t>and many local and organization based trade unions </a:t>
            </a:r>
            <a:r>
              <a:rPr lang="lt-LT" altLang="en-US" b="1">
                <a:solidFill>
                  <a:srgbClr val="262626"/>
                </a:solidFill>
                <a:cs typeface="Arial" charset="0"/>
              </a:rPr>
              <a:t>or work councils </a:t>
            </a:r>
            <a:r>
              <a:rPr lang="en-US" altLang="en-US" b="1">
                <a:solidFill>
                  <a:srgbClr val="262626"/>
                </a:solidFill>
                <a:cs typeface="Arial" charset="0"/>
              </a:rPr>
              <a:t>and </a:t>
            </a:r>
            <a:r>
              <a:rPr lang="lt-LT" altLang="en-US" b="1">
                <a:solidFill>
                  <a:srgbClr val="262626"/>
                </a:solidFill>
                <a:cs typeface="Arial" charset="0"/>
              </a:rPr>
              <a:t>managers</a:t>
            </a:r>
            <a:r>
              <a:rPr lang="en-US" altLang="en-US" b="1">
                <a:solidFill>
                  <a:srgbClr val="262626"/>
                </a:solidFill>
                <a:cs typeface="Arial" charset="0"/>
              </a:rPr>
              <a:t>;</a:t>
            </a: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1" name="Rectangle 2"/>
          <p:cNvSpPr>
            <a:spLocks noChangeArrowheads="1"/>
          </p:cNvSpPr>
          <p:nvPr/>
        </p:nvSpPr>
        <p:spPr bwMode="auto">
          <a:xfrm>
            <a:off x="0" y="1628775"/>
            <a:ext cx="9144000" cy="7346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600" tIns="0" rIns="228600" bIns="0">
            <a:spAutoFit/>
          </a:bodyPr>
          <a:lstStyle/>
          <a:p>
            <a:endParaRPr lang="en-US" altLang="en-US" sz="1000">
              <a:solidFill>
                <a:srgbClr val="FFFFFF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r>
              <a:rPr lang="en-US" altLang="en-US" sz="2000" b="1">
                <a:solidFill>
                  <a:srgbClr val="262626"/>
                </a:solidFill>
                <a:cs typeface="Arial" charset="0"/>
              </a:rPr>
              <a:t>REPRESENTATIVITY</a:t>
            </a:r>
            <a:endParaRPr lang="en-US" altLang="en-US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r>
              <a:rPr lang="lt-LT" altLang="en-US" b="1">
                <a:solidFill>
                  <a:srgbClr val="262626"/>
                </a:solidFill>
                <a:cs typeface="Arial" charset="0"/>
              </a:rPr>
              <a:t>Managers </a:t>
            </a:r>
            <a:r>
              <a:rPr lang="en-US" altLang="en-US" b="1">
                <a:solidFill>
                  <a:srgbClr val="262626"/>
                </a:solidFill>
                <a:cs typeface="Arial" charset="0"/>
              </a:rPr>
              <a:t>are represented by:</a:t>
            </a:r>
            <a:r>
              <a:rPr lang="en-US" altLang="en-US" sz="1400" b="1">
                <a:solidFill>
                  <a:srgbClr val="262626"/>
                </a:solidFill>
                <a:cs typeface="Arial" charset="0"/>
              </a:rPr>
              <a:t> </a:t>
            </a:r>
            <a:endParaRPr lang="lt-LT" altLang="en-US" sz="14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  <a:buFontTx/>
              <a:buChar char="•"/>
            </a:pPr>
            <a:r>
              <a:rPr lang="en-US" altLang="en-US">
                <a:solidFill>
                  <a:srgbClr val="262626"/>
                </a:solidFill>
                <a:cs typeface="Arial" charset="0"/>
              </a:rPr>
              <a:t>state (Ministry of Social Security and Labour), </a:t>
            </a:r>
            <a:endParaRPr lang="lt-LT" altLang="en-US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  <a:buFontTx/>
              <a:buChar char="•"/>
            </a:pPr>
            <a:r>
              <a:rPr lang="en-US" altLang="en-US" sz="1600" i="1">
                <a:solidFill>
                  <a:schemeClr val="tx2"/>
                </a:solidFill>
                <a:cs typeface="Arial" charset="0"/>
              </a:rPr>
              <a:t>Association of Local Authorities in Lithuania,</a:t>
            </a:r>
            <a:endParaRPr lang="lt-LT" altLang="en-US" sz="1600" i="1">
              <a:solidFill>
                <a:schemeClr val="tx2"/>
              </a:solidFill>
              <a:cs typeface="Arial" charset="0"/>
            </a:endParaRPr>
          </a:p>
          <a:p>
            <a:pPr>
              <a:spcAft>
                <a:spcPts val="400"/>
              </a:spcAft>
              <a:buFontTx/>
              <a:buChar char="•"/>
            </a:pPr>
            <a:r>
              <a:rPr lang="en-US" altLang="en-US" sz="1600" i="1">
                <a:solidFill>
                  <a:schemeClr val="tx2"/>
                </a:solidFill>
                <a:cs typeface="Arial" charset="0"/>
              </a:rPr>
              <a:t>Association of Key Personnel and Social Care Institutions for Lithuanian Elderly and Disabled People “R</a:t>
            </a:r>
            <a:r>
              <a:rPr lang="lt-LT" altLang="en-US" sz="1600" i="1">
                <a:solidFill>
                  <a:schemeClr val="tx2"/>
                </a:solidFill>
                <a:cs typeface="Arial" charset="0"/>
              </a:rPr>
              <a:t>ū</a:t>
            </a:r>
            <a:r>
              <a:rPr lang="en-US" altLang="en-US" sz="1600" i="1">
                <a:solidFill>
                  <a:schemeClr val="tx2"/>
                </a:solidFill>
                <a:cs typeface="Arial" charset="0"/>
              </a:rPr>
              <a:t>pestinga globa”</a:t>
            </a:r>
            <a:r>
              <a:rPr lang="lt-LT" altLang="en-US" sz="1600" i="1">
                <a:solidFill>
                  <a:schemeClr val="tx2"/>
                </a:solidFill>
                <a:cs typeface="Arial" charset="0"/>
              </a:rPr>
              <a:t>,</a:t>
            </a:r>
          </a:p>
          <a:p>
            <a:pPr>
              <a:spcAft>
                <a:spcPts val="400"/>
              </a:spcAft>
              <a:buFontTx/>
              <a:buChar char="•"/>
            </a:pPr>
            <a:r>
              <a:rPr lang="lt-LT" altLang="en-US" sz="1600" i="1">
                <a:solidFill>
                  <a:schemeClr val="tx2"/>
                </a:solidFill>
                <a:cs typeface="Arial" charset="0"/>
              </a:rPr>
              <a:t>Association of Lithaunian Child Care Institutions’Directors</a:t>
            </a:r>
            <a:r>
              <a:rPr lang="lt-LT" altLang="en-US" sz="1600" i="1">
                <a:solidFill>
                  <a:srgbClr val="262626"/>
                </a:solidFill>
                <a:cs typeface="Arial" charset="0"/>
              </a:rPr>
              <a:t>.</a:t>
            </a:r>
          </a:p>
          <a:p>
            <a:pPr>
              <a:spcAft>
                <a:spcPts val="400"/>
              </a:spcAft>
            </a:pPr>
            <a:r>
              <a:rPr lang="lt-LT" altLang="en-US" b="1">
                <a:solidFill>
                  <a:srgbClr val="262626"/>
                </a:solidFill>
                <a:cs typeface="Arial" charset="0"/>
              </a:rPr>
              <a:t>Employees are represented by</a:t>
            </a:r>
            <a:r>
              <a:rPr lang="lt-LT" altLang="en-US" sz="1400" b="1">
                <a:solidFill>
                  <a:srgbClr val="262626"/>
                </a:solidFill>
                <a:cs typeface="Arial" charset="0"/>
              </a:rPr>
              <a:t> :</a:t>
            </a:r>
          </a:p>
          <a:p>
            <a:pPr>
              <a:spcAft>
                <a:spcPts val="400"/>
              </a:spcAft>
              <a:buFontTx/>
              <a:buChar char="•"/>
            </a:pPr>
            <a:r>
              <a:rPr lang="en-US" altLang="en-US">
                <a:solidFill>
                  <a:srgbClr val="262626"/>
                </a:solidFill>
                <a:cs typeface="Arial" charset="0"/>
              </a:rPr>
              <a:t>9</a:t>
            </a:r>
            <a:r>
              <a:rPr lang="lt-LT" altLang="en-US">
                <a:solidFill>
                  <a:srgbClr val="262626"/>
                </a:solidFill>
                <a:cs typeface="Arial" charset="0"/>
              </a:rPr>
              <a:t> umbrela </a:t>
            </a:r>
            <a:r>
              <a:rPr lang="en-US" altLang="en-US">
                <a:solidFill>
                  <a:srgbClr val="262626"/>
                </a:solidFill>
                <a:cs typeface="Arial" charset="0"/>
              </a:rPr>
              <a:t>t</a:t>
            </a:r>
            <a:r>
              <a:rPr lang="lt-LT" altLang="en-US">
                <a:solidFill>
                  <a:srgbClr val="262626"/>
                </a:solidFill>
                <a:cs typeface="Arial" charset="0"/>
              </a:rPr>
              <a:t>rade unions</a:t>
            </a:r>
            <a:r>
              <a:rPr lang="en-US" altLang="en-US">
                <a:solidFill>
                  <a:srgbClr val="262626"/>
                </a:solidFill>
                <a:cs typeface="Arial" charset="0"/>
              </a:rPr>
              <a:t>;</a:t>
            </a:r>
            <a:endParaRPr lang="lt-LT" altLang="en-US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  <a:buFontTx/>
              <a:buChar char="•"/>
            </a:pPr>
            <a:r>
              <a:rPr lang="lt-LT" altLang="en-US">
                <a:solidFill>
                  <a:srgbClr val="262626"/>
                </a:solidFill>
                <a:cs typeface="Arial" charset="0"/>
              </a:rPr>
              <a:t>unnum</a:t>
            </a:r>
            <a:r>
              <a:rPr lang="en-US" altLang="en-US">
                <a:solidFill>
                  <a:srgbClr val="262626"/>
                </a:solidFill>
                <a:cs typeface="Arial" charset="0"/>
              </a:rPr>
              <a:t>b</a:t>
            </a:r>
            <a:r>
              <a:rPr lang="lt-LT" altLang="en-US">
                <a:solidFill>
                  <a:srgbClr val="262626"/>
                </a:solidFill>
                <a:cs typeface="Arial" charset="0"/>
              </a:rPr>
              <a:t>ered local</a:t>
            </a:r>
            <a:r>
              <a:rPr lang="en-US" altLang="en-US">
                <a:solidFill>
                  <a:srgbClr val="262626"/>
                </a:solidFill>
                <a:cs typeface="Arial" charset="0"/>
              </a:rPr>
              <a:t> </a:t>
            </a:r>
            <a:r>
              <a:rPr lang="lt-LT" altLang="en-US">
                <a:solidFill>
                  <a:srgbClr val="262626"/>
                </a:solidFill>
                <a:cs typeface="Arial" charset="0"/>
              </a:rPr>
              <a:t>or organization based trade unions</a:t>
            </a:r>
            <a:r>
              <a:rPr lang="en-US" altLang="en-US">
                <a:solidFill>
                  <a:srgbClr val="262626"/>
                </a:solidFill>
                <a:cs typeface="Arial" charset="0"/>
              </a:rPr>
              <a:t>,</a:t>
            </a:r>
            <a:r>
              <a:rPr lang="lt-LT" altLang="en-US">
                <a:solidFill>
                  <a:srgbClr val="262626"/>
                </a:solidFill>
                <a:cs typeface="Arial" charset="0"/>
              </a:rPr>
              <a:t> sometimes few in one institution</a:t>
            </a:r>
            <a:endParaRPr lang="en-US" altLang="en-US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r>
              <a:rPr lang="en-US" altLang="en-US">
                <a:solidFill>
                  <a:srgbClr val="262626"/>
                </a:solidFill>
                <a:cs typeface="Arial" charset="0"/>
              </a:rPr>
              <a:t>Only 19 of 33 state run social care institutions have TU and only 1 more than 50% of it’s employees are TU members.</a:t>
            </a:r>
          </a:p>
          <a:p>
            <a:r>
              <a:rPr lang="en-US" altLang="en-US" b="1" i="1">
                <a:solidFill>
                  <a:srgbClr val="262626"/>
                </a:solidFill>
              </a:rPr>
              <a:t>One trade union represents interest of various professions in one institution;</a:t>
            </a:r>
          </a:p>
          <a:p>
            <a:r>
              <a:rPr lang="en-US" altLang="en-US" b="1" i="1">
                <a:solidFill>
                  <a:srgbClr val="262626"/>
                </a:solidFill>
              </a:rPr>
              <a:t>Soc. service workers from NGO and private for profit institutions are not represented</a:t>
            </a:r>
            <a:r>
              <a:rPr lang="lt-LT" altLang="en-US" b="1" i="1">
                <a:solidFill>
                  <a:srgbClr val="262626"/>
                </a:solidFill>
              </a:rPr>
              <a:t> at all.</a:t>
            </a:r>
            <a:endParaRPr lang="en-US" altLang="en-US" b="1" i="1">
              <a:solidFill>
                <a:srgbClr val="262626"/>
              </a:solidFill>
            </a:endParaRPr>
          </a:p>
          <a:p>
            <a:pPr>
              <a:spcAft>
                <a:spcPts val="400"/>
              </a:spcAft>
            </a:pPr>
            <a:endParaRPr lang="en-US" altLang="en-US" sz="1400" b="1" i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5" name="Rectangle 2"/>
          <p:cNvSpPr>
            <a:spLocks noChangeArrowheads="1"/>
          </p:cNvSpPr>
          <p:nvPr/>
        </p:nvSpPr>
        <p:spPr bwMode="auto">
          <a:xfrm>
            <a:off x="0" y="1844675"/>
            <a:ext cx="8748713" cy="6788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600" tIns="0" rIns="228600" bIns="0">
            <a:spAutoFit/>
          </a:bodyPr>
          <a:lstStyle/>
          <a:p>
            <a:endParaRPr lang="en-US" altLang="en-US" sz="1000">
              <a:solidFill>
                <a:srgbClr val="FFFFFF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r>
              <a:rPr lang="en-US" altLang="en-US" sz="2000" b="1">
                <a:solidFill>
                  <a:srgbClr val="262626"/>
                </a:solidFill>
                <a:cs typeface="Arial" charset="0"/>
              </a:rPr>
              <a:t>COLLECTIVE BARGAINING ARRANGEMENTS</a:t>
            </a:r>
          </a:p>
          <a:p>
            <a:pPr>
              <a:spcAft>
                <a:spcPts val="400"/>
              </a:spcAft>
            </a:pPr>
            <a:endParaRPr lang="lt-LT" altLang="en-US" sz="20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  <a:buFontTx/>
              <a:buChar char="•"/>
            </a:pPr>
            <a:r>
              <a:rPr lang="en-US" altLang="en-US" b="1">
                <a:solidFill>
                  <a:srgbClr val="262626"/>
                </a:solidFill>
                <a:cs typeface="Arial" charset="0"/>
              </a:rPr>
              <a:t>Procedures regulated by Code of Labour of the Republic of Lithuania</a:t>
            </a:r>
          </a:p>
          <a:p>
            <a:pPr>
              <a:spcAft>
                <a:spcPts val="400"/>
              </a:spcAft>
              <a:buFontTx/>
              <a:buChar char="•"/>
            </a:pPr>
            <a:r>
              <a:rPr lang="en-US" altLang="en-US" b="1">
                <a:solidFill>
                  <a:srgbClr val="262626"/>
                </a:solidFill>
                <a:cs typeface="Arial" charset="0"/>
              </a:rPr>
              <a:t>S</a:t>
            </a:r>
            <a:r>
              <a:rPr lang="lt-LT" altLang="en-US" b="1">
                <a:solidFill>
                  <a:srgbClr val="262626"/>
                </a:solidFill>
                <a:cs typeface="Arial" charset="0"/>
              </a:rPr>
              <a:t>igned between employer and trade union or work council.</a:t>
            </a:r>
          </a:p>
          <a:p>
            <a:pPr>
              <a:spcAft>
                <a:spcPts val="400"/>
              </a:spcAft>
              <a:buFontTx/>
              <a:buChar char="•"/>
            </a:pPr>
            <a:r>
              <a:rPr lang="en-US" altLang="en-US" b="1">
                <a:solidFill>
                  <a:srgbClr val="262626"/>
                </a:solidFill>
                <a:cs typeface="Arial" charset="0"/>
              </a:rPr>
              <a:t>Collective agreement is only for one organization, did not registered anywhere else. </a:t>
            </a:r>
          </a:p>
          <a:p>
            <a:pPr>
              <a:spcAft>
                <a:spcPts val="400"/>
              </a:spcAft>
              <a:buFontTx/>
              <a:buChar char="•"/>
            </a:pPr>
            <a:r>
              <a:rPr lang="en-US" altLang="en-US" b="1">
                <a:solidFill>
                  <a:srgbClr val="262626"/>
                </a:solidFill>
                <a:cs typeface="Arial" charset="0"/>
              </a:rPr>
              <a:t>From 33 state run social care institutions – 17 has collective agreements;</a:t>
            </a:r>
          </a:p>
          <a:p>
            <a:pPr>
              <a:spcAft>
                <a:spcPts val="400"/>
              </a:spcAft>
              <a:buFontTx/>
              <a:buChar char="•"/>
            </a:pPr>
            <a:r>
              <a:rPr lang="en-US" altLang="en-US" b="1">
                <a:solidFill>
                  <a:srgbClr val="262626"/>
                </a:solidFill>
                <a:cs typeface="Arial" charset="0"/>
              </a:rPr>
              <a:t>Mainly repeating issues from Code of Labour (</a:t>
            </a:r>
            <a:r>
              <a:rPr lang="en-US" altLang="en-US" sz="1600">
                <a:solidFill>
                  <a:srgbClr val="262626"/>
                </a:solidFill>
                <a:cs typeface="Arial" charset="0"/>
              </a:rPr>
              <a:t>Guidelines for the organizing of remuneration (wages, salaries, premiums, motivational systems, labour standards and other…) Working time and rest periods; Safe and healthy working environment; Training, retraining and related guarantees;  Mutual informing and consulting;  Other social guarantees; Procedures of company’s collective agreement implementation</a:t>
            </a:r>
          </a:p>
          <a:p>
            <a:pPr>
              <a:spcAft>
                <a:spcPts val="400"/>
              </a:spcAft>
              <a:buFontTx/>
              <a:buChar char="•"/>
            </a:pPr>
            <a:r>
              <a:rPr lang="en-US" altLang="en-US" b="1">
                <a:solidFill>
                  <a:srgbClr val="262626"/>
                </a:solidFill>
                <a:cs typeface="Arial" charset="0"/>
              </a:rPr>
              <a:t>Slow expansion in the state run sector – 7 from 17 signed in 2013-14 y.</a:t>
            </a:r>
          </a:p>
          <a:p>
            <a:pPr>
              <a:spcAft>
                <a:spcPts val="400"/>
              </a:spcAft>
              <a:buFontTx/>
              <a:buChar char="•"/>
            </a:pPr>
            <a:r>
              <a:rPr lang="en-US" altLang="en-US" b="1">
                <a:solidFill>
                  <a:srgbClr val="262626"/>
                </a:solidFill>
                <a:cs typeface="Arial" charset="0"/>
              </a:rPr>
              <a:t>Try to sing the collective professional agreement between state and organized umbrella trade unions.</a:t>
            </a:r>
          </a:p>
          <a:p>
            <a:pPr>
              <a:spcAft>
                <a:spcPts val="400"/>
              </a:spcAft>
            </a:pPr>
            <a:endParaRPr lang="en-US" altLang="en-US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59" name="Rectangle 2"/>
          <p:cNvSpPr>
            <a:spLocks noChangeArrowheads="1"/>
          </p:cNvSpPr>
          <p:nvPr/>
        </p:nvSpPr>
        <p:spPr bwMode="auto">
          <a:xfrm>
            <a:off x="468313" y="1916113"/>
            <a:ext cx="8675687" cy="6835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600" tIns="0" rIns="228600" bIns="0">
            <a:spAutoFit/>
          </a:bodyPr>
          <a:lstStyle/>
          <a:p>
            <a:endParaRPr lang="en-US" altLang="en-US" sz="1000">
              <a:solidFill>
                <a:srgbClr val="FFFFFF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r>
              <a:rPr lang="en-US" altLang="en-US" sz="2400" b="1">
                <a:solidFill>
                  <a:srgbClr val="262626"/>
                </a:solidFill>
                <a:cs typeface="Arial" charset="0"/>
              </a:rPr>
              <a:t>Main issues for social dialogue in future</a:t>
            </a:r>
            <a:r>
              <a:rPr lang="en-US" altLang="en-US" sz="2000" b="1">
                <a:solidFill>
                  <a:srgbClr val="262626"/>
                </a:solidFill>
                <a:cs typeface="Arial" charset="0"/>
              </a:rPr>
              <a:t>:</a:t>
            </a:r>
          </a:p>
          <a:p>
            <a:pPr>
              <a:spcAft>
                <a:spcPts val="400"/>
              </a:spcAft>
              <a:buFontTx/>
              <a:buChar char="•"/>
            </a:pPr>
            <a:r>
              <a:rPr lang="en-US" altLang="en-US" sz="2000">
                <a:solidFill>
                  <a:srgbClr val="262626"/>
                </a:solidFill>
                <a:cs typeface="Arial" charset="0"/>
              </a:rPr>
              <a:t>No representation of employers’ at Tripartite council;</a:t>
            </a:r>
          </a:p>
          <a:p>
            <a:pPr>
              <a:spcAft>
                <a:spcPts val="400"/>
              </a:spcAft>
              <a:buFontTx/>
              <a:buChar char="•"/>
            </a:pPr>
            <a:r>
              <a:rPr lang="en-US" altLang="en-US" sz="1400" b="1">
                <a:solidFill>
                  <a:srgbClr val="262626"/>
                </a:solidFill>
                <a:cs typeface="Arial" charset="0"/>
              </a:rPr>
              <a:t> </a:t>
            </a:r>
            <a:r>
              <a:rPr lang="en-US" altLang="en-US">
                <a:solidFill>
                  <a:srgbClr val="262626"/>
                </a:solidFill>
                <a:cs typeface="Arial" charset="0"/>
              </a:rPr>
              <a:t>Unclear employers for social service sector at municipality level;</a:t>
            </a:r>
          </a:p>
          <a:p>
            <a:pPr>
              <a:spcAft>
                <a:spcPts val="400"/>
              </a:spcAft>
              <a:buFontTx/>
              <a:buChar char="•"/>
            </a:pPr>
            <a:r>
              <a:rPr lang="en-US" altLang="en-US">
                <a:solidFill>
                  <a:srgbClr val="262626"/>
                </a:solidFill>
                <a:cs typeface="Arial" charset="0"/>
              </a:rPr>
              <a:t>Involvement of NGO and private sector to social dialogue at all levels;</a:t>
            </a:r>
          </a:p>
          <a:p>
            <a:pPr>
              <a:spcAft>
                <a:spcPts val="400"/>
              </a:spcAft>
              <a:buFontTx/>
              <a:buChar char="•"/>
            </a:pPr>
            <a:r>
              <a:rPr lang="en-US" altLang="en-US">
                <a:solidFill>
                  <a:srgbClr val="262626"/>
                </a:solidFill>
                <a:cs typeface="Arial" charset="0"/>
              </a:rPr>
              <a:t>Low competence of trade unions;</a:t>
            </a:r>
          </a:p>
          <a:p>
            <a:pPr>
              <a:spcAft>
                <a:spcPts val="400"/>
              </a:spcAft>
              <a:buFontTx/>
              <a:buChar char="•"/>
            </a:pPr>
            <a:r>
              <a:rPr lang="en-US" altLang="en-US">
                <a:solidFill>
                  <a:srgbClr val="262626"/>
                </a:solidFill>
                <a:cs typeface="Arial" charset="0"/>
              </a:rPr>
              <a:t>Competition among trade unions;</a:t>
            </a:r>
          </a:p>
          <a:p>
            <a:pPr>
              <a:spcAft>
                <a:spcPts val="400"/>
              </a:spcAft>
              <a:buFontTx/>
              <a:buChar char="•"/>
            </a:pPr>
            <a:endParaRPr lang="en-US" altLang="en-US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  <a:buFontTx/>
              <a:buChar char="•"/>
            </a:pPr>
            <a:r>
              <a:rPr lang="en-US" altLang="en-US">
                <a:solidFill>
                  <a:srgbClr val="262626"/>
                </a:solidFill>
                <a:cs typeface="Arial" charset="0"/>
              </a:rPr>
              <a:t>Victimization, fear and low understanding of the rights as employees;</a:t>
            </a:r>
          </a:p>
          <a:p>
            <a:pPr>
              <a:spcAft>
                <a:spcPts val="400"/>
              </a:spcAft>
              <a:buFontTx/>
              <a:buChar char="•"/>
            </a:pPr>
            <a:endParaRPr lang="en-US" altLang="en-US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  <a:buFontTx/>
              <a:buChar char="•"/>
            </a:pPr>
            <a:r>
              <a:rPr lang="en-US" altLang="en-US">
                <a:solidFill>
                  <a:srgbClr val="262626"/>
                </a:solidFill>
                <a:cs typeface="Arial" charset="0"/>
              </a:rPr>
              <a:t>Low  and mixed membership among professions in  trade unions;</a:t>
            </a:r>
          </a:p>
          <a:p>
            <a:pPr>
              <a:spcAft>
                <a:spcPts val="400"/>
              </a:spcAft>
              <a:buFontTx/>
              <a:buChar char="•"/>
            </a:pPr>
            <a:endParaRPr lang="en-US" altLang="en-US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  <a:buFontTx/>
              <a:buChar char="•"/>
            </a:pPr>
            <a:r>
              <a:rPr lang="en-US" altLang="en-US">
                <a:solidFill>
                  <a:srgbClr val="262626"/>
                </a:solidFill>
                <a:cs typeface="Arial" charset="0"/>
              </a:rPr>
              <a:t>Simulation of social dialogue without any structure: agreements, protocols and etc.</a:t>
            </a:r>
          </a:p>
          <a:p>
            <a:pPr>
              <a:spcAft>
                <a:spcPts val="400"/>
              </a:spcAft>
            </a:pPr>
            <a:endParaRPr lang="en-US" altLang="en-US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  <a:alpha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1685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483" name="Rectangle 2"/>
          <p:cNvSpPr>
            <a:spLocks noChangeArrowheads="1"/>
          </p:cNvSpPr>
          <p:nvPr/>
        </p:nvSpPr>
        <p:spPr bwMode="auto">
          <a:xfrm>
            <a:off x="179388" y="2276475"/>
            <a:ext cx="8496300" cy="2809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228600" tIns="0" rIns="228600" bIns="0">
            <a:spAutoFit/>
          </a:bodyPr>
          <a:lstStyle/>
          <a:p>
            <a:endParaRPr lang="en-US" altLang="en-US" sz="1000">
              <a:solidFill>
                <a:srgbClr val="FFFFFF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r>
              <a:rPr lang="en-US" altLang="en-US" sz="3600" b="1">
                <a:solidFill>
                  <a:srgbClr val="262626"/>
                </a:solidFill>
                <a:cs typeface="Arial" charset="0"/>
              </a:rPr>
              <a:t>THANK YOU FOR YOUR ATTENTION</a:t>
            </a: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  <a:p>
            <a:pPr>
              <a:spcAft>
                <a:spcPts val="400"/>
              </a:spcAft>
            </a:pPr>
            <a:endParaRPr lang="en-US" altLang="en-US" sz="1400" b="1">
              <a:solidFill>
                <a:srgbClr val="262626"/>
              </a:solidFill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2326</TotalTime>
  <Words>718</Words>
  <Application>Microsoft Office PowerPoint</Application>
  <PresentationFormat>On-screen Show (4:3)</PresentationFormat>
  <Paragraphs>122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EPR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intern intern</dc:creator>
  <cp:lastModifiedBy>Silvia Mir [EASPD]</cp:lastModifiedBy>
  <cp:revision>30</cp:revision>
  <dcterms:created xsi:type="dcterms:W3CDTF">2014-01-20T15:26:43Z</dcterms:created>
  <dcterms:modified xsi:type="dcterms:W3CDTF">2014-10-06T12:26:56Z</dcterms:modified>
</cp:coreProperties>
</file>