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3" r:id="rId3"/>
    <p:sldId id="264" r:id="rId4"/>
    <p:sldId id="258" r:id="rId5"/>
    <p:sldId id="265" r:id="rId6"/>
    <p:sldId id="266" r:id="rId7"/>
    <p:sldId id="267" r:id="rId8"/>
    <p:sldId id="274" r:id="rId9"/>
    <p:sldId id="268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bignal@easpd.e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bignal@easpd.e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9.jpg"/><Relationship Id="rId4" Type="http://schemas.openxmlformats.org/officeDocument/2006/relationships/image" Target="../media/image4.jpeg"/><Relationship Id="rId9" Type="http://schemas.openxmlformats.org/officeDocument/2006/relationships/image" Target="../media/image9.emf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7948" y="1916832"/>
            <a:ext cx="6196053" cy="2339102"/>
          </a:xfrm>
          <a:prstGeom prst="rect">
            <a:avLst/>
          </a:prstGeom>
          <a:solidFill>
            <a:srgbClr val="89C1FF">
              <a:alpha val="89804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Project PESSIS 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cs-CZ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Roadmap </a:t>
            </a:r>
            <a:r>
              <a:rPr lang="fr-BE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towards</a:t>
            </a:r>
            <a:r>
              <a:rPr lang="fr-BE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European Social Dialogue for the social services </a:t>
            </a:r>
            <a:r>
              <a:rPr lang="fr-BE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</a:t>
            </a:r>
            <a:endParaRPr lang="en-US" altLang="en-US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Brussels</a:t>
            </a:r>
            <a:endParaRPr kumimoji="0" lang="en-US" altLang="en-US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23 September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869160"/>
            <a:ext cx="8062814" cy="1323439"/>
          </a:xfrm>
          <a:prstGeom prst="rect">
            <a:avLst/>
          </a:prstGeom>
          <a:solidFill>
            <a:srgbClr val="89C1FF">
              <a:alpha val="89999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Thomas Bignal</a:t>
            </a:r>
            <a:r>
              <a:rPr kumimoji="0" lang="cs-CZ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fr-BE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thomas.bignal@easpd.eu</a:t>
            </a:r>
            <a:endParaRPr lang="fr-BE" alt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en-US" sz="220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Policy &amp; Communications </a:t>
            </a:r>
            <a:r>
              <a:rPr kumimoji="0" lang="fr-BE" altLang="en-US" sz="2200" i="0" u="none" strike="noStrike" cap="none" normalizeH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Officer</a:t>
            </a:r>
            <a:endParaRPr kumimoji="0" lang="en-US" altLang="en-US" sz="2200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baseline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" y="6235599"/>
            <a:ext cx="2952328" cy="56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464742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emerging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consensus?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seminar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in Brussels in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European and National discussions;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2000" b="1" dirty="0"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Seminar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resulted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growing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consensus on the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sectoral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committee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for the social services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whilst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respecting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the 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varying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opinions and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levels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interest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expressed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by the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Employers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national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outcome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growing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consensus on the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participate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represented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in cross-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sectoral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social dialogue,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possibly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through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fr-FR" altLang="en-US" sz="20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fr-FR" altLang="en-US" sz="2000" dirty="0" smtClean="0">
                <a:latin typeface="Arial" pitchFamily="34" charset="0"/>
                <a:cs typeface="Arial" pitchFamily="34" charset="0"/>
              </a:rPr>
              <a:t> and structures of CEEP.</a:t>
            </a:r>
          </a:p>
        </p:txBody>
      </p:sp>
    </p:spTree>
    <p:extLst>
      <p:ext uri="{BB962C8B-B14F-4D97-AF65-F5344CB8AC3E}">
        <p14:creationId xmlns:p14="http://schemas.microsoft.com/office/powerpoint/2010/main" val="35456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52219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issues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in European Social Dialogue?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smtClean="0"/>
              <a:t>PESSIS 1 and 2 </a:t>
            </a:r>
            <a:r>
              <a:rPr lang="fr-FR" altLang="en-US" sz="1400" dirty="0" err="1" smtClean="0"/>
              <a:t>brought</a:t>
            </a:r>
            <a:r>
              <a:rPr lang="fr-FR" altLang="en-US" sz="1400" dirty="0" smtClean="0"/>
              <a:t> to light the </a:t>
            </a:r>
            <a:r>
              <a:rPr lang="fr-FR" altLang="en-US" sz="1400" dirty="0" err="1" smtClean="0"/>
              <a:t>fact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that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many</a:t>
            </a:r>
            <a:r>
              <a:rPr lang="fr-FR" altLang="en-US" sz="1400" dirty="0" smtClean="0"/>
              <a:t> of the issues </a:t>
            </a:r>
            <a:r>
              <a:rPr lang="fr-FR" altLang="en-US" sz="1400" dirty="0" err="1" smtClean="0"/>
              <a:t>facing</a:t>
            </a:r>
            <a:r>
              <a:rPr lang="fr-FR" altLang="en-US" sz="1400" dirty="0" smtClean="0"/>
              <a:t> the </a:t>
            </a:r>
            <a:r>
              <a:rPr lang="fr-FR" altLang="en-US" sz="1400" dirty="0" err="1" smtClean="0"/>
              <a:t>sector</a:t>
            </a:r>
            <a:r>
              <a:rPr lang="fr-FR" altLang="en-US" sz="1400" dirty="0" smtClean="0"/>
              <a:t> are </a:t>
            </a:r>
            <a:r>
              <a:rPr lang="fr-FR" altLang="en-US" sz="1400" dirty="0" err="1" smtClean="0"/>
              <a:t>shared</a:t>
            </a:r>
            <a:r>
              <a:rPr lang="fr-FR" altLang="en-US" sz="1400" dirty="0" smtClean="0"/>
              <a:t> by </a:t>
            </a:r>
            <a:r>
              <a:rPr lang="fr-FR" altLang="en-US" sz="1400" dirty="0" err="1" smtClean="0"/>
              <a:t>many</a:t>
            </a:r>
            <a:r>
              <a:rPr lang="fr-FR" altLang="en-US" sz="1400" dirty="0" smtClean="0"/>
              <a:t> (if not all) countries </a:t>
            </a:r>
            <a:r>
              <a:rPr lang="fr-FR" altLang="en-US" sz="1400" dirty="0" err="1" smtClean="0"/>
              <a:t>across</a:t>
            </a:r>
            <a:r>
              <a:rPr lang="fr-FR" altLang="en-US" sz="1400" dirty="0" smtClean="0"/>
              <a:t> Europe and </a:t>
            </a:r>
            <a:r>
              <a:rPr lang="fr-FR" altLang="en-US" sz="1400" dirty="0" err="1" smtClean="0"/>
              <a:t>which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also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often</a:t>
            </a:r>
            <a:r>
              <a:rPr lang="fr-FR" altLang="en-US" sz="1400" dirty="0" smtClean="0"/>
              <a:t> have cross-border implications. 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the discussions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had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at national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tackled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Europen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Social Dialogue,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brought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up: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Recruitment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retention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staff;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safety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at the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workplace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Professional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training and qualifications,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Improving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the image of the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</a:t>
            </a:r>
            <a:endParaRPr lang="fr-FR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EU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Time directive,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Socially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responsible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public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« hard topics »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as the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negotiations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wages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hours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and the right to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strike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are not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dealt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at European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Principle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subsidiarity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key to European Social Dialogue.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467820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clarified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1400" dirty="0" smtClean="0"/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Defining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topics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worked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 in European Social Dialogue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help to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scope of « social services ». 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the panels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afternoon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aims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helping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Employers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the Social Services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discuss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objectives in European Social Dialogue?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topics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would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discuss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742950" lvl="1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If Social Services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defined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sub-sectors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(long-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term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disability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care, long-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term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elderly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care,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child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care,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 or in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key professions in the </a:t>
            </a:r>
            <a:r>
              <a:rPr lang="fr-FR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27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450379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endParaRPr lang="fr-BE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3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BE" altLang="cs-CZ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questions?</a:t>
            </a: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endParaRPr lang="fr-BE" altLang="cs-CZ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BE" alt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hesitate</a:t>
            </a:r>
            <a:r>
              <a:rPr lang="fr-BE" alt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contact me! </a:t>
            </a: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endParaRPr lang="fr-BE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Thomas Bignal, </a:t>
            </a: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&amp; Communications </a:t>
            </a:r>
            <a:r>
              <a:rPr lang="fr-BE" altLang="cs-CZ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fr-BE" alt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endParaRPr lang="fr-BE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fr-BE" altLang="cs-CZ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thomas.bignal@easpd.eu</a:t>
            </a:r>
            <a:endParaRPr lang="fr-BE" alt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Tel: +32 2 282 46 11</a:t>
            </a:r>
            <a:endParaRPr lang="en-US" alt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340768"/>
            <a:ext cx="8280920" cy="60324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en-US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PESSIS 1</a:t>
            </a:r>
          </a:p>
          <a:p>
            <a:pPr marL="342900" indent="-342900">
              <a:buFontTx/>
              <a:buChar char="-"/>
            </a:pPr>
            <a:endParaRPr lang="fr-FR" altLang="fr-FR" sz="2800" dirty="0" smtClean="0"/>
          </a:p>
          <a:p>
            <a:pPr marL="342900" indent="-342900">
              <a:buFontTx/>
              <a:buChar char="-"/>
            </a:pPr>
            <a:r>
              <a:rPr lang="fr-FR" altLang="fr-FR" sz="2400" dirty="0" err="1" smtClean="0"/>
              <a:t>Growing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sector</a:t>
            </a:r>
            <a:r>
              <a:rPr lang="fr-FR" altLang="fr-FR" sz="2400" dirty="0" smtClean="0"/>
              <a:t> in </a:t>
            </a:r>
            <a:r>
              <a:rPr lang="fr-FR" altLang="fr-FR" sz="2400" dirty="0" err="1" smtClean="0"/>
              <a:t>both</a:t>
            </a:r>
            <a:r>
              <a:rPr lang="fr-FR" altLang="fr-FR" sz="2400" dirty="0" smtClean="0"/>
              <a:t> social and </a:t>
            </a:r>
            <a:r>
              <a:rPr lang="fr-FR" altLang="fr-FR" sz="2400" dirty="0" err="1" smtClean="0"/>
              <a:t>economic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terms</a:t>
            </a:r>
            <a:r>
              <a:rPr lang="fr-FR" altLang="fr-FR" sz="2400" dirty="0" smtClean="0"/>
              <a:t>;</a:t>
            </a:r>
          </a:p>
          <a:p>
            <a:pPr marL="342900" indent="-342900">
              <a:buFontTx/>
              <a:buChar char="-"/>
            </a:pPr>
            <a:endParaRPr lang="fr-FR" altLang="fr-FR" sz="2400" dirty="0" smtClean="0"/>
          </a:p>
          <a:p>
            <a:pPr marL="342900" indent="-342900">
              <a:buFontTx/>
              <a:buChar char="-"/>
            </a:pPr>
            <a:r>
              <a:rPr lang="fr-FR" altLang="fr-FR" sz="2400" dirty="0" smtClean="0"/>
              <a:t>Common set of </a:t>
            </a:r>
            <a:r>
              <a:rPr lang="fr-FR" altLang="fr-FR" sz="2400" dirty="0" err="1" smtClean="0"/>
              <a:t>problems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challenging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traditional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forms</a:t>
            </a:r>
            <a:r>
              <a:rPr lang="fr-FR" altLang="fr-FR" sz="2400" dirty="0" smtClean="0"/>
              <a:t> of social service </a:t>
            </a:r>
            <a:r>
              <a:rPr lang="fr-FR" altLang="fr-FR" sz="2400" dirty="0" err="1" smtClean="0"/>
              <a:t>delivery</a:t>
            </a:r>
            <a:r>
              <a:rPr lang="fr-FR" altLang="fr-FR" sz="2400" dirty="0" smtClean="0"/>
              <a:t>;</a:t>
            </a:r>
          </a:p>
          <a:p>
            <a:pPr marL="342900" indent="-342900">
              <a:buFontTx/>
              <a:buChar char="-"/>
            </a:pPr>
            <a:endParaRPr lang="fr-FR" altLang="fr-FR" sz="2400" dirty="0" smtClean="0"/>
          </a:p>
          <a:p>
            <a:pPr marL="342900" indent="-342900">
              <a:buFontTx/>
              <a:buChar char="-"/>
            </a:pPr>
            <a:r>
              <a:rPr lang="fr-FR" altLang="fr-FR" sz="2400" dirty="0" smtClean="0"/>
              <a:t>EU </a:t>
            </a:r>
            <a:r>
              <a:rPr lang="fr-FR" altLang="fr-FR" sz="2400" dirty="0" err="1" smtClean="0"/>
              <a:t>playing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increasingly</a:t>
            </a:r>
            <a:r>
              <a:rPr lang="fr-FR" altLang="fr-FR" sz="2400" dirty="0" smtClean="0"/>
              <a:t> important </a:t>
            </a:r>
            <a:r>
              <a:rPr lang="fr-FR" altLang="fr-FR" sz="2400" dirty="0" err="1" smtClean="0"/>
              <a:t>role</a:t>
            </a:r>
            <a:r>
              <a:rPr lang="fr-FR" altLang="fr-FR" sz="2400" dirty="0" smtClean="0"/>
              <a:t> in </a:t>
            </a:r>
            <a:r>
              <a:rPr lang="fr-FR" altLang="fr-FR" sz="2400" dirty="0" err="1" smtClean="0"/>
              <a:t>policy</a:t>
            </a:r>
            <a:r>
              <a:rPr lang="fr-FR" altLang="fr-FR" sz="2400" dirty="0" smtClean="0"/>
              <a:t> action for </a:t>
            </a:r>
            <a:r>
              <a:rPr lang="fr-FR" altLang="fr-FR" sz="2400" dirty="0" err="1" smtClean="0"/>
              <a:t>our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sector</a:t>
            </a:r>
            <a:r>
              <a:rPr lang="fr-FR" altLang="fr-FR" sz="2400" dirty="0" smtClean="0"/>
              <a:t>: </a:t>
            </a:r>
            <a:r>
              <a:rPr lang="fr-FR" altLang="fr-FR" sz="2400" dirty="0" err="1" smtClean="0"/>
              <a:t>working</a:t>
            </a:r>
            <a:r>
              <a:rPr lang="fr-FR" altLang="fr-FR" sz="2400" dirty="0" smtClean="0"/>
              <a:t> conditions, </a:t>
            </a:r>
            <a:r>
              <a:rPr lang="fr-FR" altLang="fr-FR" sz="2400" dirty="0" err="1" smtClean="0"/>
              <a:t>professional</a:t>
            </a:r>
            <a:r>
              <a:rPr lang="fr-FR" altLang="fr-FR" sz="2400" dirty="0" smtClean="0"/>
              <a:t> training, public </a:t>
            </a:r>
            <a:r>
              <a:rPr lang="fr-FR" altLang="fr-FR" sz="2400" dirty="0" err="1" smtClean="0"/>
              <a:t>procurement</a:t>
            </a:r>
            <a:r>
              <a:rPr lang="fr-FR" altLang="fr-FR" sz="2400" dirty="0" smtClean="0"/>
              <a:t>, </a:t>
            </a:r>
            <a:r>
              <a:rPr lang="fr-FR" altLang="fr-FR" sz="2400" dirty="0" err="1" smtClean="0"/>
              <a:t>etc</a:t>
            </a:r>
            <a:r>
              <a:rPr lang="fr-FR" altLang="fr-FR" sz="2400" dirty="0" smtClean="0"/>
              <a:t>;</a:t>
            </a:r>
          </a:p>
          <a:p>
            <a:r>
              <a:rPr lang="fr-FR" altLang="fr-FR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fr-FR" altLang="fr-FR" sz="2400" dirty="0" smtClean="0"/>
              <a:t>All </a:t>
            </a:r>
            <a:r>
              <a:rPr lang="fr-FR" altLang="fr-FR" sz="2400" dirty="0" err="1" smtClean="0"/>
              <a:t>these</a:t>
            </a:r>
            <a:r>
              <a:rPr lang="fr-FR" altLang="fr-FR" sz="2400" dirty="0" smtClean="0"/>
              <a:t> issues </a:t>
            </a:r>
            <a:r>
              <a:rPr lang="fr-FR" altLang="fr-FR" sz="2400" dirty="0" err="1" smtClean="0"/>
              <a:t>could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be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addressed</a:t>
            </a:r>
            <a:r>
              <a:rPr lang="fr-FR" altLang="fr-FR" sz="2400" dirty="0" smtClean="0"/>
              <a:t> by social </a:t>
            </a:r>
            <a:r>
              <a:rPr lang="fr-FR" altLang="fr-FR" sz="2400" dirty="0" err="1" smtClean="0"/>
              <a:t>partners</a:t>
            </a:r>
            <a:r>
              <a:rPr lang="fr-FR" altLang="fr-FR" sz="2400" dirty="0" smtClean="0"/>
              <a:t> in </a:t>
            </a:r>
            <a:r>
              <a:rPr lang="fr-FR" altLang="fr-FR" sz="2400" dirty="0" err="1" smtClean="0"/>
              <a:t>our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sector</a:t>
            </a:r>
            <a:r>
              <a:rPr lang="fr-FR" altLang="fr-FR" sz="2400" dirty="0" smtClean="0"/>
              <a:t> in European Social Dialogue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528349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PESSIS 2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altLang="fr-FR" sz="2400" dirty="0" err="1"/>
              <a:t>Extend</a:t>
            </a:r>
            <a:r>
              <a:rPr lang="fr-FR" altLang="fr-FR" sz="2400" dirty="0"/>
              <a:t> </a:t>
            </a:r>
            <a:r>
              <a:rPr lang="fr-FR" altLang="fr-FR" sz="2400" dirty="0" err="1"/>
              <a:t>research</a:t>
            </a:r>
            <a:r>
              <a:rPr lang="fr-FR" altLang="fr-FR" sz="2400" dirty="0"/>
              <a:t> to 6 </a:t>
            </a:r>
            <a:r>
              <a:rPr lang="fr-FR" altLang="fr-FR" sz="2400" dirty="0" err="1"/>
              <a:t>additional</a:t>
            </a:r>
            <a:r>
              <a:rPr lang="fr-FR" altLang="fr-FR" sz="2400" dirty="0"/>
              <a:t> countries to have reports on 17 EU countries.</a:t>
            </a:r>
          </a:p>
          <a:p>
            <a:pPr marL="342900" indent="-342900">
              <a:buFontTx/>
              <a:buChar char="-"/>
            </a:pPr>
            <a:endParaRPr lang="fr-FR" altLang="fr-FR" sz="2400" dirty="0"/>
          </a:p>
          <a:p>
            <a:pPr marL="342900" indent="-342900">
              <a:buFontTx/>
              <a:buChar char="-"/>
            </a:pPr>
            <a:r>
              <a:rPr lang="fr-FR" altLang="fr-FR" sz="2400" dirty="0" err="1"/>
              <a:t>Discuss</a:t>
            </a:r>
            <a:r>
              <a:rPr lang="fr-FR" altLang="fr-FR" sz="2400" dirty="0"/>
              <a:t> and explore </a:t>
            </a:r>
            <a:r>
              <a:rPr lang="fr-FR" altLang="fr-FR" sz="2400" dirty="0" err="1"/>
              <a:t>interest</a:t>
            </a:r>
            <a:r>
              <a:rPr lang="fr-FR" altLang="fr-FR" sz="2400" dirty="0"/>
              <a:t> of national </a:t>
            </a:r>
            <a:r>
              <a:rPr lang="fr-FR" altLang="fr-FR" sz="2400" dirty="0" err="1"/>
              <a:t>employers</a:t>
            </a:r>
            <a:r>
              <a:rPr lang="fr-FR" altLang="fr-FR" sz="2400" dirty="0"/>
              <a:t> in 5 EU countries </a:t>
            </a:r>
            <a:r>
              <a:rPr lang="fr-FR" altLang="fr-FR" sz="2400" dirty="0" err="1"/>
              <a:t>where</a:t>
            </a:r>
            <a:r>
              <a:rPr lang="fr-FR" altLang="fr-FR" sz="2400" dirty="0"/>
              <a:t> social dialogue structures </a:t>
            </a:r>
            <a:r>
              <a:rPr lang="fr-FR" altLang="fr-FR" sz="2400" dirty="0" err="1"/>
              <a:t>appeared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be</a:t>
            </a:r>
            <a:r>
              <a:rPr lang="fr-FR" altLang="fr-FR" sz="2400" dirty="0"/>
              <a:t> the </a:t>
            </a:r>
            <a:r>
              <a:rPr lang="fr-FR" altLang="fr-FR" sz="2400" dirty="0" err="1"/>
              <a:t>most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developed</a:t>
            </a:r>
            <a:r>
              <a:rPr lang="fr-FR" altLang="fr-FR" sz="2400" dirty="0"/>
              <a:t>.</a:t>
            </a:r>
          </a:p>
          <a:p>
            <a:pPr marL="342900" indent="-342900">
              <a:buFontTx/>
              <a:buChar char="-"/>
            </a:pPr>
            <a:endParaRPr lang="fr-FR" altLang="fr-FR" sz="2400" dirty="0"/>
          </a:p>
          <a:p>
            <a:pPr marL="342900" indent="-342900">
              <a:buFontTx/>
              <a:buChar char="-"/>
            </a:pPr>
            <a:r>
              <a:rPr lang="fr-FR" altLang="fr-FR" sz="2400" dirty="0" err="1"/>
              <a:t>Discuss</a:t>
            </a:r>
            <a:r>
              <a:rPr lang="fr-FR" altLang="fr-FR" sz="2400" dirty="0"/>
              <a:t> and explore how </a:t>
            </a:r>
            <a:r>
              <a:rPr lang="fr-FR" altLang="fr-FR" sz="2400" dirty="0" err="1"/>
              <a:t>our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sector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could</a:t>
            </a:r>
            <a:r>
              <a:rPr lang="fr-FR" altLang="fr-FR" sz="2400" dirty="0"/>
              <a:t> </a:t>
            </a:r>
            <a:r>
              <a:rPr lang="fr-FR" altLang="fr-FR" sz="2400" dirty="0" err="1"/>
              <a:t>take</a:t>
            </a:r>
            <a:r>
              <a:rPr lang="fr-FR" altLang="fr-FR" sz="2400" dirty="0"/>
              <a:t> part in European Social Dialogue at European </a:t>
            </a:r>
            <a:r>
              <a:rPr lang="fr-FR" altLang="fr-FR" sz="2400" dirty="0" err="1"/>
              <a:t>level</a:t>
            </a:r>
            <a:endParaRPr lang="fr-FR" altLang="fr-FR" sz="24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62062"/>
            <a:ext cx="1872208" cy="4400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86999"/>
            <a:ext cx="864096" cy="5902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598407"/>
            <a:ext cx="872423" cy="876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41742"/>
            <a:ext cx="1515937" cy="52651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354" y="4813550"/>
            <a:ext cx="1638300" cy="762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42440"/>
            <a:ext cx="879326" cy="879326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2600" y="1772816"/>
            <a:ext cx="6196053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PESSIS2 Partnership: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30709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214" y="4851720"/>
            <a:ext cx="1094162" cy="72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894979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10372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28408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51" y="5912175"/>
            <a:ext cx="1470921" cy="6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84958"/>
            <a:ext cx="1872208" cy="4400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09895"/>
            <a:ext cx="864096" cy="5902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621303"/>
            <a:ext cx="872423" cy="876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64638"/>
            <a:ext cx="1515937" cy="52651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" y="3813021"/>
            <a:ext cx="1944216" cy="48605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26" y="3536686"/>
            <a:ext cx="792090" cy="106392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3" y="5759270"/>
            <a:ext cx="1428950" cy="7525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65336"/>
            <a:ext cx="879326" cy="87932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045" y="3536686"/>
            <a:ext cx="668948" cy="10387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87" y="3844955"/>
            <a:ext cx="1820416" cy="398216"/>
          </a:xfrm>
          <a:prstGeom prst="rect">
            <a:avLst/>
          </a:prstGeom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53605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917875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33268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51304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60221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European Social Dialogue?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altLang="fr-FR" sz="2000" dirty="0"/>
              <a:t>ESD </a:t>
            </a:r>
            <a:r>
              <a:rPr lang="fr-FR" altLang="fr-FR" sz="2000" dirty="0" err="1"/>
              <a:t>brings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together</a:t>
            </a:r>
            <a:r>
              <a:rPr lang="fr-FR" altLang="fr-FR" sz="2000" dirty="0"/>
              <a:t> employer and </a:t>
            </a:r>
            <a:r>
              <a:rPr lang="fr-FR" altLang="fr-FR" sz="2000" dirty="0" err="1"/>
              <a:t>employee</a:t>
            </a:r>
            <a:r>
              <a:rPr lang="fr-FR" altLang="fr-FR" sz="2000" dirty="0"/>
              <a:t> </a:t>
            </a:r>
            <a:r>
              <a:rPr lang="fr-FR" altLang="fr-FR" sz="2000" dirty="0" err="1"/>
              <a:t>representative</a:t>
            </a:r>
            <a:r>
              <a:rPr lang="fr-FR" altLang="fr-FR" sz="2000" dirty="0"/>
              <a:t> organisations at EU </a:t>
            </a:r>
            <a:r>
              <a:rPr lang="fr-FR" altLang="fr-FR" sz="2000" dirty="0" err="1"/>
              <a:t>level</a:t>
            </a:r>
            <a:r>
              <a:rPr lang="fr-FR" altLang="fr-FR" sz="2000" dirty="0"/>
              <a:t> to « </a:t>
            </a:r>
            <a:r>
              <a:rPr lang="fr-FR" altLang="fr-FR" sz="2000" dirty="0" err="1"/>
              <a:t>assist</a:t>
            </a:r>
            <a:r>
              <a:rPr lang="fr-FR" altLang="fr-FR" sz="2000" dirty="0"/>
              <a:t> in the </a:t>
            </a:r>
            <a:r>
              <a:rPr lang="fr-FR" altLang="fr-FR" sz="2000" dirty="0" err="1"/>
              <a:t>definition</a:t>
            </a:r>
            <a:r>
              <a:rPr lang="fr-FR" altLang="fr-FR" sz="2000" dirty="0"/>
              <a:t> of European social standards and </a:t>
            </a:r>
            <a:r>
              <a:rPr lang="fr-FR" altLang="fr-FR" sz="2000" dirty="0" err="1"/>
              <a:t>play</a:t>
            </a:r>
            <a:r>
              <a:rPr lang="fr-FR" altLang="fr-FR" sz="2000" dirty="0"/>
              <a:t> a vital </a:t>
            </a:r>
            <a:r>
              <a:rPr lang="fr-FR" altLang="fr-FR" sz="2000" dirty="0" err="1"/>
              <a:t>role</a:t>
            </a:r>
            <a:r>
              <a:rPr lang="fr-FR" altLang="fr-FR" sz="2000" dirty="0"/>
              <a:t> in the </a:t>
            </a:r>
            <a:r>
              <a:rPr lang="fr-FR" altLang="fr-FR" sz="2000" dirty="0" err="1"/>
              <a:t>governance</a:t>
            </a:r>
            <a:r>
              <a:rPr lang="fr-FR" altLang="fr-FR" sz="2000" dirty="0"/>
              <a:t> of the Union </a:t>
            </a:r>
            <a:r>
              <a:rPr lang="fr-FR" altLang="fr-FR" sz="2000" dirty="0" smtClean="0"/>
              <a:t>».</a:t>
            </a:r>
          </a:p>
          <a:p>
            <a:pPr marL="342900" indent="-342900">
              <a:buFontTx/>
              <a:buChar char="-"/>
            </a:pPr>
            <a:endParaRPr lang="fr-FR" altLang="fr-FR" sz="2000" dirty="0"/>
          </a:p>
          <a:p>
            <a:pPr marL="342900" indent="-342900">
              <a:buFontTx/>
              <a:buChar char="-"/>
            </a:pPr>
            <a:r>
              <a:rPr lang="fr-FR" altLang="fr-FR" sz="2000" dirty="0" err="1"/>
              <a:t>Two</a:t>
            </a:r>
            <a:r>
              <a:rPr lang="fr-FR" altLang="fr-FR" sz="2000" dirty="0"/>
              <a:t> </a:t>
            </a:r>
            <a:r>
              <a:rPr lang="fr-FR" altLang="fr-FR" sz="2000" dirty="0" err="1"/>
              <a:t>strands</a:t>
            </a:r>
            <a:r>
              <a:rPr lang="fr-FR" altLang="fr-FR" sz="2000" dirty="0"/>
              <a:t>:</a:t>
            </a:r>
          </a:p>
          <a:p>
            <a:pPr marL="1085850" lvl="1" indent="-342900">
              <a:buFontTx/>
              <a:buChar char="-"/>
            </a:pPr>
            <a:r>
              <a:rPr lang="fr-FR" altLang="fr-FR" b="1" dirty="0"/>
              <a:t>Cross-</a:t>
            </a:r>
            <a:r>
              <a:rPr lang="fr-FR" altLang="fr-FR" b="1" dirty="0" err="1"/>
              <a:t>industry</a:t>
            </a:r>
            <a:r>
              <a:rPr lang="fr-FR" altLang="fr-FR" b="1" dirty="0"/>
              <a:t> ESD</a:t>
            </a:r>
            <a:r>
              <a:rPr lang="fr-FR" altLang="fr-FR" dirty="0"/>
              <a:t>, </a:t>
            </a:r>
            <a:r>
              <a:rPr lang="fr-FR" altLang="fr-FR" dirty="0" err="1"/>
              <a:t>which</a:t>
            </a:r>
            <a:r>
              <a:rPr lang="fr-FR" altLang="fr-FR" dirty="0"/>
              <a:t> </a:t>
            </a:r>
            <a:r>
              <a:rPr lang="fr-FR" altLang="fr-FR" dirty="0" err="1"/>
              <a:t>tackles</a:t>
            </a:r>
            <a:r>
              <a:rPr lang="fr-FR" altLang="fr-FR" dirty="0"/>
              <a:t> </a:t>
            </a:r>
            <a:r>
              <a:rPr lang="fr-FR" altLang="fr-FR" dirty="0" err="1"/>
              <a:t>broad</a:t>
            </a:r>
            <a:r>
              <a:rPr lang="fr-FR" altLang="fr-FR" dirty="0"/>
              <a:t> issues </a:t>
            </a:r>
            <a:r>
              <a:rPr lang="fr-FR" altLang="fr-FR" dirty="0" err="1"/>
              <a:t>affecting</a:t>
            </a:r>
            <a:r>
              <a:rPr lang="fr-FR" altLang="fr-FR" dirty="0"/>
              <a:t> all or </a:t>
            </a:r>
            <a:r>
              <a:rPr lang="fr-FR" altLang="fr-FR" dirty="0" err="1"/>
              <a:t>most</a:t>
            </a:r>
            <a:r>
              <a:rPr lang="fr-FR" altLang="fr-FR" dirty="0"/>
              <a:t> industries in Europe. </a:t>
            </a:r>
          </a:p>
          <a:p>
            <a:pPr marL="1085850" lvl="1" indent="-342900">
              <a:buFontTx/>
              <a:buChar char="-"/>
            </a:pPr>
            <a:r>
              <a:rPr lang="fr-FR" altLang="fr-FR" b="1" dirty="0" err="1"/>
              <a:t>Sectoral</a:t>
            </a:r>
            <a:r>
              <a:rPr lang="fr-FR" altLang="fr-FR" b="1" dirty="0"/>
              <a:t> social dialogue</a:t>
            </a:r>
            <a:r>
              <a:rPr lang="fr-FR" altLang="fr-FR" dirty="0"/>
              <a:t>, </a:t>
            </a:r>
            <a:r>
              <a:rPr lang="fr-FR" altLang="fr-FR" dirty="0" err="1"/>
              <a:t>which</a:t>
            </a:r>
            <a:r>
              <a:rPr lang="fr-FR" altLang="fr-FR" dirty="0"/>
              <a:t> </a:t>
            </a:r>
            <a:r>
              <a:rPr lang="fr-FR" altLang="fr-FR" dirty="0" err="1"/>
              <a:t>provides</a:t>
            </a:r>
            <a:r>
              <a:rPr lang="fr-FR" altLang="fr-FR" dirty="0"/>
              <a:t> a </a:t>
            </a:r>
            <a:r>
              <a:rPr lang="fr-FR" altLang="fr-FR" dirty="0" err="1"/>
              <a:t>structured</a:t>
            </a:r>
            <a:r>
              <a:rPr lang="fr-FR" altLang="fr-FR" dirty="0"/>
              <a:t> </a:t>
            </a:r>
            <a:r>
              <a:rPr lang="fr-FR" altLang="fr-FR" dirty="0" err="1"/>
              <a:t>framework</a:t>
            </a:r>
            <a:r>
              <a:rPr lang="fr-FR" altLang="fr-FR" dirty="0"/>
              <a:t> for </a:t>
            </a:r>
            <a:r>
              <a:rPr lang="fr-FR" altLang="fr-FR" dirty="0" err="1"/>
              <a:t>sectors</a:t>
            </a:r>
            <a:r>
              <a:rPr lang="fr-FR" altLang="fr-FR" dirty="0"/>
              <a:t> to </a:t>
            </a:r>
            <a:r>
              <a:rPr lang="fr-FR" altLang="fr-FR" dirty="0" err="1"/>
              <a:t>tackle</a:t>
            </a:r>
            <a:r>
              <a:rPr lang="fr-FR" altLang="fr-FR" dirty="0"/>
              <a:t> issues of </a:t>
            </a:r>
            <a:r>
              <a:rPr lang="fr-FR" altLang="fr-FR" dirty="0" err="1"/>
              <a:t>specific</a:t>
            </a:r>
            <a:r>
              <a:rPr lang="fr-FR" altLang="fr-FR" dirty="0"/>
              <a:t> </a:t>
            </a:r>
            <a:r>
              <a:rPr lang="fr-FR" altLang="fr-FR" dirty="0" err="1"/>
              <a:t>interest</a:t>
            </a:r>
            <a:r>
              <a:rPr lang="fr-FR" altLang="fr-FR" dirty="0"/>
              <a:t> to </a:t>
            </a:r>
            <a:r>
              <a:rPr lang="fr-FR" altLang="fr-FR" dirty="0" err="1"/>
              <a:t>them</a:t>
            </a:r>
            <a:r>
              <a:rPr lang="fr-FR" altLang="fr-FR" dirty="0"/>
              <a:t>; </a:t>
            </a:r>
            <a:r>
              <a:rPr lang="fr-FR" altLang="fr-FR" dirty="0" err="1"/>
              <a:t>through</a:t>
            </a:r>
            <a:r>
              <a:rPr lang="fr-FR" altLang="fr-FR" dirty="0"/>
              <a:t> exchanges of information or of </a:t>
            </a:r>
            <a:r>
              <a:rPr lang="fr-FR" altLang="fr-FR" dirty="0" err="1"/>
              <a:t>models</a:t>
            </a:r>
            <a:r>
              <a:rPr lang="fr-FR" altLang="fr-FR" dirty="0"/>
              <a:t> of good practice, </a:t>
            </a:r>
            <a:r>
              <a:rPr lang="fr-FR" altLang="fr-FR" dirty="0" err="1"/>
              <a:t>jointly</a:t>
            </a:r>
            <a:r>
              <a:rPr lang="fr-FR" altLang="fr-FR" dirty="0"/>
              <a:t> </a:t>
            </a:r>
            <a:r>
              <a:rPr lang="fr-FR" altLang="fr-FR" dirty="0" err="1"/>
              <a:t>advocating</a:t>
            </a:r>
            <a:r>
              <a:rPr lang="fr-FR" altLang="fr-FR" dirty="0"/>
              <a:t> EU institutions, </a:t>
            </a:r>
            <a:r>
              <a:rPr lang="fr-FR" altLang="fr-FR" dirty="0" err="1"/>
              <a:t>negotiating</a:t>
            </a:r>
            <a:r>
              <a:rPr lang="fr-FR" altLang="fr-FR" dirty="0"/>
              <a:t> </a:t>
            </a:r>
            <a:r>
              <a:rPr lang="fr-FR" altLang="fr-FR" dirty="0" err="1"/>
              <a:t>agreements</a:t>
            </a:r>
            <a:r>
              <a:rPr lang="fr-FR" altLang="fr-FR" dirty="0"/>
              <a:t>, </a:t>
            </a:r>
            <a:r>
              <a:rPr lang="fr-FR" altLang="fr-FR" dirty="0" err="1"/>
              <a:t>frameworks</a:t>
            </a:r>
            <a:r>
              <a:rPr lang="fr-FR" altLang="fr-FR" dirty="0"/>
              <a:t> of actions, guidelines, etc. There are </a:t>
            </a:r>
            <a:r>
              <a:rPr lang="fr-FR" altLang="fr-FR" dirty="0" err="1"/>
              <a:t>currently</a:t>
            </a:r>
            <a:r>
              <a:rPr lang="fr-FR" altLang="fr-FR" dirty="0"/>
              <a:t> 43 </a:t>
            </a:r>
            <a:r>
              <a:rPr lang="fr-FR" altLang="fr-FR" dirty="0" err="1"/>
              <a:t>sectoral</a:t>
            </a:r>
            <a:r>
              <a:rPr lang="fr-FR" altLang="fr-FR" dirty="0"/>
              <a:t> social dialogue </a:t>
            </a:r>
            <a:r>
              <a:rPr lang="fr-FR" altLang="fr-FR" dirty="0" err="1"/>
              <a:t>committees</a:t>
            </a:r>
            <a:r>
              <a:rPr lang="fr-FR" altLang="fr-FR" dirty="0"/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7632848" cy="556049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FR" altLang="fr-FR" sz="2400" b="1" dirty="0"/>
              <a:t>National </a:t>
            </a:r>
            <a:r>
              <a:rPr lang="fr-FR" altLang="fr-FR" sz="2400" b="1" dirty="0" err="1"/>
              <a:t>interest</a:t>
            </a:r>
            <a:r>
              <a:rPr lang="fr-FR" altLang="fr-FR" sz="2400" b="1" dirty="0"/>
              <a:t> in European Social </a:t>
            </a:r>
            <a:r>
              <a:rPr lang="fr-FR" altLang="fr-FR" sz="2400" b="1" dirty="0" smtClean="0"/>
              <a:t>Dialogue</a:t>
            </a: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altLang="fr-FR" dirty="0"/>
              <a:t>Meetings </a:t>
            </a:r>
            <a:r>
              <a:rPr lang="fr-FR" altLang="fr-FR" dirty="0" err="1"/>
              <a:t>took</a:t>
            </a:r>
            <a:r>
              <a:rPr lang="fr-FR" altLang="fr-FR" dirty="0"/>
              <a:t> place in five countries -AU, BE, FR, GER, NDL- and </a:t>
            </a:r>
            <a:r>
              <a:rPr lang="fr-FR" altLang="fr-FR" dirty="0" err="1"/>
              <a:t>were</a:t>
            </a:r>
            <a:r>
              <a:rPr lang="fr-FR" altLang="fr-FR" dirty="0"/>
              <a:t> </a:t>
            </a:r>
            <a:r>
              <a:rPr lang="fr-FR" altLang="fr-FR" dirty="0" err="1"/>
              <a:t>attended</a:t>
            </a:r>
            <a:r>
              <a:rPr lang="fr-FR" altLang="fr-FR" dirty="0"/>
              <a:t> by </a:t>
            </a:r>
            <a:r>
              <a:rPr lang="fr-FR" altLang="fr-FR" dirty="0" err="1"/>
              <a:t>Employers</a:t>
            </a:r>
            <a:r>
              <a:rPr lang="fr-FR" altLang="fr-FR" dirty="0"/>
              <a:t> in the Social and </a:t>
            </a:r>
            <a:r>
              <a:rPr lang="fr-FR" altLang="fr-FR" dirty="0" err="1"/>
              <a:t>Health</a:t>
            </a:r>
            <a:r>
              <a:rPr lang="fr-FR" altLang="fr-FR" dirty="0"/>
              <a:t> Services </a:t>
            </a:r>
            <a:r>
              <a:rPr lang="fr-FR" altLang="fr-FR" dirty="0" err="1"/>
              <a:t>sector</a:t>
            </a:r>
            <a:r>
              <a:rPr lang="fr-FR" altLang="fr-FR" dirty="0"/>
              <a:t>.</a:t>
            </a:r>
          </a:p>
          <a:p>
            <a:pPr marL="342900" indent="-342900">
              <a:buFontTx/>
              <a:buChar char="-"/>
            </a:pPr>
            <a:endParaRPr lang="fr-FR" altLang="fr-FR" dirty="0"/>
          </a:p>
          <a:p>
            <a:pPr marL="342900" indent="-342900">
              <a:buFontTx/>
              <a:buChar char="-"/>
            </a:pPr>
            <a:r>
              <a:rPr lang="fr-FR" altLang="fr-FR" dirty="0" err="1" smtClean="0"/>
              <a:t>Clear</a:t>
            </a:r>
            <a:r>
              <a:rPr lang="fr-FR" altLang="fr-FR" dirty="0" smtClean="0"/>
              <a:t> recognition </a:t>
            </a:r>
            <a:r>
              <a:rPr lang="fr-FR" altLang="fr-FR" dirty="0"/>
              <a:t>of </a:t>
            </a:r>
            <a:r>
              <a:rPr lang="fr-FR" altLang="fr-FR" dirty="0" err="1" smtClean="0"/>
              <a:t>added</a:t>
            </a:r>
            <a:r>
              <a:rPr lang="fr-FR" altLang="fr-FR" dirty="0" smtClean="0"/>
              <a:t> </a:t>
            </a:r>
            <a:r>
              <a:rPr lang="fr-FR" altLang="fr-FR" dirty="0"/>
              <a:t>value of social dialogue, and </a:t>
            </a:r>
            <a:r>
              <a:rPr lang="fr-FR" altLang="fr-FR" dirty="0" err="1"/>
              <a:t>interest</a:t>
            </a:r>
            <a:r>
              <a:rPr lang="fr-FR" altLang="fr-FR" dirty="0"/>
              <a:t> in </a:t>
            </a:r>
            <a:r>
              <a:rPr lang="fr-FR" altLang="fr-FR" dirty="0" err="1"/>
              <a:t>strengthening</a:t>
            </a:r>
            <a:r>
              <a:rPr lang="fr-FR" altLang="fr-FR" dirty="0"/>
              <a:t> </a:t>
            </a:r>
            <a:r>
              <a:rPr lang="fr-FR" altLang="fr-FR" dirty="0" err="1"/>
              <a:t>employers</a:t>
            </a:r>
            <a:r>
              <a:rPr lang="fr-FR" altLang="fr-FR" dirty="0"/>
              <a:t> </a:t>
            </a:r>
            <a:r>
              <a:rPr lang="fr-FR" altLang="fr-FR" dirty="0" err="1"/>
              <a:t>representation</a:t>
            </a:r>
            <a:r>
              <a:rPr lang="fr-FR" altLang="fr-FR" dirty="0"/>
              <a:t> at national </a:t>
            </a:r>
            <a:r>
              <a:rPr lang="fr-FR" altLang="fr-FR" dirty="0" err="1"/>
              <a:t>level</a:t>
            </a:r>
            <a:r>
              <a:rPr lang="fr-FR" altLang="fr-FR" dirty="0"/>
              <a:t>.</a:t>
            </a:r>
          </a:p>
          <a:p>
            <a:pPr marL="342900" indent="-342900">
              <a:buFontTx/>
              <a:buChar char="-"/>
            </a:pPr>
            <a:endParaRPr lang="fr-FR" altLang="fr-FR" dirty="0"/>
          </a:p>
          <a:p>
            <a:pPr marL="342900" indent="-342900">
              <a:buFontTx/>
              <a:buChar char="-"/>
            </a:pPr>
            <a:r>
              <a:rPr lang="fr-FR" altLang="fr-FR" dirty="0"/>
              <a:t>All </a:t>
            </a:r>
            <a:r>
              <a:rPr lang="fr-FR" altLang="fr-FR" dirty="0" err="1"/>
              <a:t>Roundtables</a:t>
            </a:r>
            <a:r>
              <a:rPr lang="fr-FR" altLang="fr-FR" dirty="0"/>
              <a:t> </a:t>
            </a:r>
            <a:r>
              <a:rPr lang="fr-FR" altLang="fr-FR" dirty="0" err="1"/>
              <a:t>viewed</a:t>
            </a:r>
            <a:r>
              <a:rPr lang="fr-FR" altLang="fr-FR" dirty="0"/>
              <a:t> European Social Dialogue as important, </a:t>
            </a:r>
            <a:r>
              <a:rPr lang="fr-FR" altLang="fr-FR" dirty="0" err="1"/>
              <a:t>albeit</a:t>
            </a:r>
            <a:r>
              <a:rPr lang="fr-FR" altLang="fr-FR" dirty="0"/>
              <a:t> to </a:t>
            </a:r>
            <a:r>
              <a:rPr lang="fr-FR" altLang="fr-FR" dirty="0" err="1"/>
              <a:t>different</a:t>
            </a:r>
            <a:r>
              <a:rPr lang="fr-FR" altLang="fr-FR" dirty="0"/>
              <a:t> </a:t>
            </a:r>
            <a:r>
              <a:rPr lang="fr-FR" altLang="fr-FR" dirty="0" err="1"/>
              <a:t>degrees</a:t>
            </a:r>
            <a:r>
              <a:rPr lang="fr-FR" altLang="fr-FR" dirty="0"/>
              <a:t>. </a:t>
            </a:r>
          </a:p>
          <a:p>
            <a:pPr marL="342900" indent="-342900">
              <a:buFontTx/>
              <a:buChar char="-"/>
            </a:pPr>
            <a:endParaRPr lang="fr-FR" altLang="fr-FR" dirty="0"/>
          </a:p>
          <a:p>
            <a:pPr marL="342900" indent="-342900">
              <a:buFontTx/>
              <a:buChar char="-"/>
            </a:pPr>
            <a:r>
              <a:rPr lang="fr-FR" altLang="fr-FR" dirty="0"/>
              <a:t>Key argument for </a:t>
            </a:r>
            <a:r>
              <a:rPr lang="fr-FR" altLang="fr-FR" dirty="0" err="1"/>
              <a:t>this</a:t>
            </a:r>
            <a:r>
              <a:rPr lang="fr-FR" altLang="fr-FR" dirty="0"/>
              <a:t> </a:t>
            </a:r>
            <a:r>
              <a:rPr lang="fr-FR" altLang="fr-FR" dirty="0" err="1"/>
              <a:t>was</a:t>
            </a:r>
            <a:r>
              <a:rPr lang="fr-FR" altLang="fr-FR" dirty="0"/>
              <a:t> </a:t>
            </a:r>
            <a:r>
              <a:rPr lang="fr-FR" altLang="fr-FR" dirty="0" err="1"/>
              <a:t>that</a:t>
            </a:r>
            <a:r>
              <a:rPr lang="fr-FR" altLang="fr-FR" dirty="0"/>
              <a:t> </a:t>
            </a:r>
            <a:r>
              <a:rPr lang="fr-FR" altLang="fr-FR" dirty="0" err="1"/>
              <a:t>it</a:t>
            </a:r>
            <a:r>
              <a:rPr lang="fr-FR" altLang="fr-FR" dirty="0"/>
              <a:t> </a:t>
            </a:r>
            <a:r>
              <a:rPr lang="fr-FR" altLang="fr-FR" dirty="0" err="1"/>
              <a:t>is</a:t>
            </a:r>
            <a:r>
              <a:rPr lang="fr-FR" altLang="fr-FR" dirty="0"/>
              <a:t> key to </a:t>
            </a:r>
            <a:r>
              <a:rPr lang="fr-FR" altLang="fr-FR" dirty="0" err="1"/>
              <a:t>participate</a:t>
            </a:r>
            <a:r>
              <a:rPr lang="fr-FR" altLang="fr-FR" dirty="0"/>
              <a:t> more </a:t>
            </a:r>
            <a:r>
              <a:rPr lang="fr-FR" altLang="fr-FR" dirty="0" err="1"/>
              <a:t>strongly</a:t>
            </a:r>
            <a:r>
              <a:rPr lang="fr-FR" altLang="fr-FR" dirty="0"/>
              <a:t> in the </a:t>
            </a:r>
            <a:r>
              <a:rPr lang="fr-FR" altLang="fr-FR" dirty="0" err="1"/>
              <a:t>development</a:t>
            </a:r>
            <a:r>
              <a:rPr lang="fr-FR" altLang="fr-FR" dirty="0"/>
              <a:t> of European </a:t>
            </a:r>
            <a:r>
              <a:rPr lang="fr-FR" altLang="fr-FR" dirty="0" err="1"/>
              <a:t>norms</a:t>
            </a:r>
            <a:r>
              <a:rPr lang="fr-FR" altLang="fr-FR" dirty="0"/>
              <a:t> </a:t>
            </a:r>
            <a:r>
              <a:rPr lang="fr-FR" altLang="fr-FR" dirty="0" err="1"/>
              <a:t>being</a:t>
            </a:r>
            <a:r>
              <a:rPr lang="fr-FR" altLang="fr-FR" dirty="0"/>
              <a:t> </a:t>
            </a:r>
            <a:r>
              <a:rPr lang="fr-FR" altLang="fr-FR" dirty="0" err="1"/>
              <a:t>implemented</a:t>
            </a:r>
            <a:r>
              <a:rPr lang="fr-FR" altLang="fr-FR" dirty="0"/>
              <a:t> in </a:t>
            </a:r>
            <a:r>
              <a:rPr lang="fr-FR" altLang="fr-FR" dirty="0" err="1"/>
              <a:t>their</a:t>
            </a:r>
            <a:r>
              <a:rPr lang="fr-FR" altLang="fr-FR" dirty="0"/>
              <a:t> </a:t>
            </a:r>
            <a:r>
              <a:rPr lang="fr-FR" altLang="fr-FR" dirty="0" err="1"/>
              <a:t>own</a:t>
            </a:r>
            <a:r>
              <a:rPr lang="fr-FR" altLang="fr-FR" dirty="0"/>
              <a:t> respective </a:t>
            </a:r>
            <a:r>
              <a:rPr lang="fr-FR" altLang="fr-FR" dirty="0" err="1"/>
              <a:t>Member</a:t>
            </a:r>
            <a:r>
              <a:rPr lang="fr-FR" altLang="fr-FR" dirty="0"/>
              <a:t> States and </a:t>
            </a:r>
            <a:r>
              <a:rPr lang="fr-FR" altLang="fr-FR" dirty="0" err="1"/>
              <a:t>bringing</a:t>
            </a:r>
            <a:r>
              <a:rPr lang="fr-FR" altLang="fr-FR" dirty="0"/>
              <a:t> to light the </a:t>
            </a:r>
            <a:r>
              <a:rPr lang="fr-FR" altLang="fr-FR" dirty="0" err="1"/>
              <a:t>specificites</a:t>
            </a:r>
            <a:r>
              <a:rPr lang="fr-FR" altLang="fr-FR" dirty="0"/>
              <a:t> of the </a:t>
            </a:r>
            <a:r>
              <a:rPr lang="fr-FR" altLang="fr-FR" dirty="0" err="1"/>
              <a:t>sector</a:t>
            </a:r>
            <a:endParaRPr lang="fr-FR" altLang="fr-FR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568360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 1/2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fr-FR" altLang="fr-FR" sz="1600" dirty="0" smtClean="0"/>
          </a:p>
          <a:p>
            <a:pPr marL="342900" indent="-342900">
              <a:buFontTx/>
              <a:buChar char="-"/>
            </a:pPr>
            <a:r>
              <a:rPr lang="fr-FR" altLang="fr-FR" sz="1600" dirty="0" err="1" smtClean="0"/>
              <a:t>Each</a:t>
            </a:r>
            <a:r>
              <a:rPr lang="fr-FR" altLang="fr-FR" sz="1600" dirty="0" smtClean="0"/>
              <a:t> </a:t>
            </a:r>
            <a:r>
              <a:rPr lang="fr-FR" altLang="fr-FR" sz="1600" dirty="0"/>
              <a:t>country </a:t>
            </a:r>
            <a:r>
              <a:rPr lang="fr-FR" altLang="fr-FR" sz="1600" dirty="0" err="1"/>
              <a:t>discussed</a:t>
            </a:r>
            <a:r>
              <a:rPr lang="fr-FR" altLang="fr-FR" sz="1600" dirty="0"/>
              <a:t> four possible options in </a:t>
            </a:r>
            <a:r>
              <a:rPr lang="fr-FR" altLang="fr-FR" sz="1600" dirty="0" err="1"/>
              <a:t>terms</a:t>
            </a:r>
            <a:r>
              <a:rPr lang="fr-FR" altLang="fr-FR" sz="1600" dirty="0"/>
              <a:t> how </a:t>
            </a:r>
            <a:r>
              <a:rPr lang="fr-FR" altLang="fr-FR" sz="1600" dirty="0" err="1"/>
              <a:t>our</a:t>
            </a:r>
            <a:r>
              <a:rPr lang="fr-FR" altLang="fr-FR" sz="1600" dirty="0"/>
              <a:t> </a:t>
            </a:r>
            <a:r>
              <a:rPr lang="fr-FR" altLang="fr-FR" sz="1600" dirty="0" err="1"/>
              <a:t>sector</a:t>
            </a:r>
            <a:r>
              <a:rPr lang="fr-FR" altLang="fr-FR" sz="1600" dirty="0"/>
              <a:t> </a:t>
            </a:r>
            <a:r>
              <a:rPr lang="fr-FR" altLang="fr-FR" sz="1600" dirty="0" err="1"/>
              <a:t>could</a:t>
            </a:r>
            <a:r>
              <a:rPr lang="fr-FR" altLang="fr-FR" sz="1600" dirty="0"/>
              <a:t> </a:t>
            </a:r>
            <a:r>
              <a:rPr lang="fr-FR" altLang="fr-FR" sz="1600" dirty="0" err="1"/>
              <a:t>participate</a:t>
            </a:r>
            <a:r>
              <a:rPr lang="fr-FR" altLang="fr-FR" sz="1600" dirty="0"/>
              <a:t> in European Social Dialogue. </a:t>
            </a:r>
            <a:r>
              <a:rPr lang="fr-FR" altLang="fr-FR" sz="1600" dirty="0" err="1"/>
              <a:t>Outcomes</a:t>
            </a:r>
            <a:r>
              <a:rPr lang="fr-FR" altLang="fr-FR" sz="1600" dirty="0"/>
              <a:t> of discussions are </a:t>
            </a:r>
            <a:r>
              <a:rPr lang="fr-FR" altLang="fr-FR" sz="1600" b="1" dirty="0" err="1"/>
              <a:t>theoretical</a:t>
            </a:r>
            <a:r>
              <a:rPr lang="fr-FR" altLang="fr-FR" sz="1600" b="1" dirty="0"/>
              <a:t> </a:t>
            </a:r>
            <a:r>
              <a:rPr lang="fr-FR" altLang="fr-FR" sz="1600" b="1" dirty="0" err="1"/>
              <a:t>preference</a:t>
            </a:r>
            <a:r>
              <a:rPr lang="fr-FR" altLang="fr-FR" sz="1600" b="1" dirty="0"/>
              <a:t> </a:t>
            </a:r>
            <a:r>
              <a:rPr lang="fr-FR" altLang="fr-FR" sz="1600" dirty="0" err="1"/>
              <a:t>rather</a:t>
            </a:r>
            <a:r>
              <a:rPr lang="fr-FR" altLang="fr-FR" sz="1600" dirty="0"/>
              <a:t> </a:t>
            </a:r>
            <a:r>
              <a:rPr lang="fr-FR" altLang="fr-FR" sz="1600" dirty="0" err="1"/>
              <a:t>than</a:t>
            </a:r>
            <a:r>
              <a:rPr lang="fr-FR" altLang="fr-FR" sz="1600" dirty="0"/>
              <a:t> a conclusive </a:t>
            </a:r>
            <a:r>
              <a:rPr lang="fr-FR" altLang="fr-FR" sz="1600" dirty="0" err="1"/>
              <a:t>decision</a:t>
            </a:r>
            <a:r>
              <a:rPr lang="fr-FR" altLang="fr-FR" sz="1600" dirty="0"/>
              <a:t>.</a:t>
            </a:r>
          </a:p>
          <a:p>
            <a:pPr marL="1085850" lvl="1" indent="-342900">
              <a:buFontTx/>
              <a:buChar char="-"/>
            </a:pPr>
            <a:endParaRPr lang="fr-FR" altLang="fr-FR" sz="1600" dirty="0" smtClean="0"/>
          </a:p>
          <a:p>
            <a:pPr marL="628650" indent="-342900">
              <a:buFontTx/>
              <a:buChar char="-"/>
            </a:pPr>
            <a:r>
              <a:rPr lang="fr-FR" altLang="fr-FR" b="1" dirty="0" err="1" smtClean="0"/>
              <a:t>Join</a:t>
            </a:r>
            <a:r>
              <a:rPr lang="fr-FR" altLang="fr-FR" b="1" dirty="0" smtClean="0"/>
              <a:t> </a:t>
            </a:r>
            <a:r>
              <a:rPr lang="fr-FR" altLang="fr-FR" b="1" dirty="0"/>
              <a:t>the </a:t>
            </a:r>
            <a:r>
              <a:rPr lang="fr-FR" altLang="fr-FR" b="1" dirty="0" err="1"/>
              <a:t>sectoral</a:t>
            </a:r>
            <a:r>
              <a:rPr lang="fr-FR" altLang="fr-FR" b="1" dirty="0"/>
              <a:t> social dialogue </a:t>
            </a:r>
            <a:r>
              <a:rPr lang="fr-FR" altLang="fr-FR" b="1" dirty="0" err="1"/>
              <a:t>committee</a:t>
            </a:r>
            <a:r>
              <a:rPr lang="fr-FR" altLang="fr-FR" b="1" dirty="0"/>
              <a:t> for Local and </a:t>
            </a:r>
            <a:r>
              <a:rPr lang="fr-FR" altLang="fr-FR" b="1" dirty="0" err="1"/>
              <a:t>Regional</a:t>
            </a:r>
            <a:r>
              <a:rPr lang="fr-FR" altLang="fr-FR" b="1" dirty="0"/>
              <a:t> </a:t>
            </a:r>
            <a:r>
              <a:rPr lang="fr-FR" altLang="fr-FR" b="1" dirty="0" err="1"/>
              <a:t>Authorities</a:t>
            </a:r>
            <a:r>
              <a:rPr lang="fr-FR" altLang="fr-FR" dirty="0"/>
              <a:t>: </a:t>
            </a:r>
            <a:r>
              <a:rPr lang="fr-FR" altLang="fr-FR" dirty="0" err="1"/>
              <a:t>mainly</a:t>
            </a:r>
            <a:r>
              <a:rPr lang="fr-FR" altLang="fr-FR" dirty="0"/>
              <a:t> </a:t>
            </a:r>
            <a:r>
              <a:rPr lang="fr-FR" altLang="fr-FR" dirty="0" err="1"/>
              <a:t>considered</a:t>
            </a:r>
            <a:r>
              <a:rPr lang="fr-FR" altLang="fr-FR" dirty="0"/>
              <a:t> </a:t>
            </a:r>
            <a:r>
              <a:rPr lang="fr-FR" altLang="fr-FR" dirty="0" err="1"/>
              <a:t>ill-suited</a:t>
            </a:r>
            <a:r>
              <a:rPr lang="fr-FR" altLang="fr-FR" dirty="0"/>
              <a:t> due to </a:t>
            </a:r>
            <a:r>
              <a:rPr lang="fr-FR" altLang="fr-FR" dirty="0" err="1"/>
              <a:t>difference</a:t>
            </a:r>
            <a:r>
              <a:rPr lang="fr-FR" altLang="fr-FR" dirty="0"/>
              <a:t> in </a:t>
            </a:r>
            <a:r>
              <a:rPr lang="fr-FR" altLang="fr-FR" dirty="0" err="1"/>
              <a:t>legal</a:t>
            </a:r>
            <a:r>
              <a:rPr lang="fr-FR" altLang="fr-FR" dirty="0"/>
              <a:t> </a:t>
            </a:r>
            <a:r>
              <a:rPr lang="fr-FR" altLang="fr-FR" dirty="0" err="1"/>
              <a:t>status</a:t>
            </a:r>
            <a:r>
              <a:rPr lang="fr-FR" altLang="fr-FR" dirty="0"/>
              <a:t> </a:t>
            </a:r>
            <a:r>
              <a:rPr lang="fr-FR" altLang="fr-FR" dirty="0" err="1"/>
              <a:t>between</a:t>
            </a:r>
            <a:r>
              <a:rPr lang="fr-FR" altLang="fr-FR" dirty="0"/>
              <a:t> the </a:t>
            </a:r>
            <a:r>
              <a:rPr lang="fr-FR" altLang="fr-FR" dirty="0" err="1"/>
              <a:t>two</a:t>
            </a:r>
            <a:r>
              <a:rPr lang="fr-FR" altLang="fr-FR" dirty="0"/>
              <a:t> </a:t>
            </a:r>
            <a:r>
              <a:rPr lang="fr-FR" altLang="fr-FR" dirty="0" err="1"/>
              <a:t>sectors</a:t>
            </a:r>
            <a:r>
              <a:rPr lang="fr-FR" altLang="fr-FR" dirty="0"/>
              <a:t>: public – </a:t>
            </a:r>
            <a:r>
              <a:rPr lang="fr-FR" altLang="fr-FR" dirty="0" err="1"/>
              <a:t>private</a:t>
            </a:r>
            <a:r>
              <a:rPr lang="fr-FR" altLang="fr-FR" dirty="0"/>
              <a:t>.</a:t>
            </a:r>
          </a:p>
          <a:p>
            <a:pPr marL="1085850" lvl="1" indent="-342900">
              <a:buFontTx/>
              <a:buChar char="-"/>
            </a:pPr>
            <a:endParaRPr lang="fr-FR" altLang="fr-FR" dirty="0" smtClean="0"/>
          </a:p>
          <a:p>
            <a:pPr marL="628650" indent="-342900">
              <a:buFontTx/>
              <a:buChar char="-"/>
            </a:pPr>
            <a:r>
              <a:rPr lang="fr-FR" altLang="fr-FR" b="1" dirty="0" err="1" smtClean="0"/>
              <a:t>Join</a:t>
            </a:r>
            <a:r>
              <a:rPr lang="fr-FR" altLang="fr-FR" b="1" dirty="0" smtClean="0"/>
              <a:t> </a:t>
            </a:r>
            <a:r>
              <a:rPr lang="fr-FR" altLang="fr-FR" b="1" dirty="0"/>
              <a:t>the </a:t>
            </a:r>
            <a:r>
              <a:rPr lang="fr-FR" altLang="fr-FR" b="1" dirty="0" err="1"/>
              <a:t>sectoral</a:t>
            </a:r>
            <a:r>
              <a:rPr lang="fr-FR" altLang="fr-FR" b="1" dirty="0"/>
              <a:t> social dialogue </a:t>
            </a:r>
            <a:r>
              <a:rPr lang="fr-FR" altLang="fr-FR" b="1" dirty="0" err="1"/>
              <a:t>committee</a:t>
            </a:r>
            <a:r>
              <a:rPr lang="fr-FR" altLang="fr-FR" b="1" dirty="0"/>
              <a:t> for the </a:t>
            </a:r>
            <a:r>
              <a:rPr lang="fr-FR" altLang="fr-FR" b="1" dirty="0" err="1"/>
              <a:t>Hospital</a:t>
            </a:r>
            <a:r>
              <a:rPr lang="fr-FR" altLang="fr-FR" b="1" dirty="0"/>
              <a:t> and Healthcare </a:t>
            </a:r>
            <a:r>
              <a:rPr lang="fr-FR" altLang="fr-FR" b="1" dirty="0" err="1"/>
              <a:t>sector</a:t>
            </a:r>
            <a:r>
              <a:rPr lang="fr-FR" altLang="fr-FR" dirty="0"/>
              <a:t>: </a:t>
            </a:r>
            <a:r>
              <a:rPr lang="fr-FR" altLang="fr-FR" dirty="0" err="1"/>
              <a:t>considered</a:t>
            </a:r>
            <a:r>
              <a:rPr lang="fr-FR" altLang="fr-FR" dirty="0"/>
              <a:t> </a:t>
            </a:r>
            <a:r>
              <a:rPr lang="fr-FR" altLang="fr-FR" dirty="0" err="1"/>
              <a:t>favourite</a:t>
            </a:r>
            <a:r>
              <a:rPr lang="fr-FR" altLang="fr-FR" dirty="0"/>
              <a:t> option in NDL, </a:t>
            </a:r>
            <a:r>
              <a:rPr lang="fr-FR" altLang="fr-FR" dirty="0" err="1"/>
              <a:t>mostly</a:t>
            </a:r>
            <a:r>
              <a:rPr lang="fr-FR" altLang="fr-FR" dirty="0"/>
              <a:t> for practice </a:t>
            </a:r>
            <a:r>
              <a:rPr lang="fr-FR" altLang="fr-FR" dirty="0" err="1"/>
              <a:t>reasons</a:t>
            </a:r>
            <a:r>
              <a:rPr lang="fr-FR" altLang="fr-FR" dirty="0"/>
              <a:t>. </a:t>
            </a:r>
            <a:r>
              <a:rPr lang="fr-FR" altLang="fr-FR" dirty="0" err="1"/>
              <a:t>Also</a:t>
            </a:r>
            <a:r>
              <a:rPr lang="fr-FR" altLang="fr-FR" dirty="0"/>
              <a:t> </a:t>
            </a:r>
            <a:r>
              <a:rPr lang="fr-FR" altLang="fr-FR" dirty="0" err="1"/>
              <a:t>interest</a:t>
            </a:r>
            <a:r>
              <a:rPr lang="fr-FR" altLang="fr-FR" dirty="0"/>
              <a:t> in FR due to </a:t>
            </a:r>
            <a:r>
              <a:rPr lang="fr-FR" altLang="fr-FR" dirty="0" err="1"/>
              <a:t>person-centred</a:t>
            </a:r>
            <a:r>
              <a:rPr lang="fr-FR" altLang="fr-FR" dirty="0"/>
              <a:t> focus of </a:t>
            </a:r>
            <a:r>
              <a:rPr lang="fr-FR" altLang="fr-FR" dirty="0" err="1"/>
              <a:t>work</a:t>
            </a:r>
            <a:r>
              <a:rPr lang="fr-FR" altLang="fr-FR" dirty="0"/>
              <a:t>. In FR, AU, BEL &amp; GER </a:t>
            </a:r>
            <a:r>
              <a:rPr lang="fr-FR" altLang="fr-FR" dirty="0" err="1"/>
              <a:t>it</a:t>
            </a:r>
            <a:r>
              <a:rPr lang="fr-FR" altLang="fr-FR" dirty="0"/>
              <a:t> </a:t>
            </a:r>
            <a:r>
              <a:rPr lang="fr-FR" altLang="fr-FR" dirty="0" err="1"/>
              <a:t>was</a:t>
            </a:r>
            <a:r>
              <a:rPr lang="fr-FR" altLang="fr-FR" dirty="0"/>
              <a:t> </a:t>
            </a:r>
            <a:r>
              <a:rPr lang="fr-FR" altLang="fr-FR" dirty="0" err="1"/>
              <a:t>also</a:t>
            </a:r>
            <a:r>
              <a:rPr lang="fr-FR" altLang="fr-FR" dirty="0"/>
              <a:t> </a:t>
            </a:r>
            <a:r>
              <a:rPr lang="fr-FR" altLang="fr-FR" dirty="0" err="1"/>
              <a:t>argued</a:t>
            </a:r>
            <a:r>
              <a:rPr lang="fr-FR" altLang="fr-FR" dirty="0"/>
              <a:t> </a:t>
            </a:r>
            <a:r>
              <a:rPr lang="fr-FR" altLang="fr-FR" dirty="0" err="1"/>
              <a:t>that</a:t>
            </a:r>
            <a:r>
              <a:rPr lang="fr-FR" altLang="fr-FR" dirty="0"/>
              <a:t> </a:t>
            </a:r>
            <a:r>
              <a:rPr lang="fr-FR" altLang="fr-FR" dirty="0" err="1"/>
              <a:t>this</a:t>
            </a:r>
            <a:r>
              <a:rPr lang="fr-FR" altLang="fr-FR" dirty="0"/>
              <a:t> </a:t>
            </a:r>
            <a:r>
              <a:rPr lang="fr-FR" altLang="fr-FR" dirty="0" err="1"/>
              <a:t>would</a:t>
            </a:r>
            <a:r>
              <a:rPr lang="fr-FR" altLang="fr-FR" dirty="0"/>
              <a:t> not </a:t>
            </a:r>
            <a:r>
              <a:rPr lang="fr-FR" altLang="fr-FR" dirty="0" err="1"/>
              <a:t>be</a:t>
            </a:r>
            <a:r>
              <a:rPr lang="fr-FR" altLang="fr-FR" dirty="0"/>
              <a:t> good option </a:t>
            </a:r>
            <a:r>
              <a:rPr lang="fr-FR" altLang="fr-FR" dirty="0" err="1"/>
              <a:t>because</a:t>
            </a:r>
            <a:r>
              <a:rPr lang="fr-FR" altLang="fr-FR" dirty="0"/>
              <a:t> the </a:t>
            </a:r>
            <a:r>
              <a:rPr lang="fr-FR" altLang="fr-FR" dirty="0" err="1"/>
              <a:t>core</a:t>
            </a:r>
            <a:r>
              <a:rPr lang="fr-FR" altLang="fr-FR" dirty="0"/>
              <a:t> of the professions are </a:t>
            </a:r>
            <a:r>
              <a:rPr lang="fr-FR" altLang="fr-FR" dirty="0" err="1"/>
              <a:t>different</a:t>
            </a:r>
            <a:r>
              <a:rPr lang="fr-FR" altLang="fr-FR" dirty="0"/>
              <a:t>: </a:t>
            </a:r>
            <a:r>
              <a:rPr lang="fr-FR" altLang="fr-FR" dirty="0" err="1"/>
              <a:t>curing</a:t>
            </a:r>
            <a:r>
              <a:rPr lang="fr-FR" altLang="fr-FR" dirty="0"/>
              <a:t> – support;</a:t>
            </a:r>
          </a:p>
          <a:p>
            <a:pPr lvl="1" fontAlgn="base">
              <a:spcBef>
                <a:spcPct val="0"/>
              </a:spcBef>
              <a:spcAft>
                <a:spcPts val="400"/>
              </a:spcAft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51603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altLang="cs-CZ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 1/2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fr-FR" altLang="fr-FR" sz="1600" dirty="0" smtClean="0"/>
          </a:p>
          <a:p>
            <a:pPr marL="342900" indent="-342900">
              <a:buFontTx/>
              <a:buChar char="-"/>
            </a:pPr>
            <a:r>
              <a:rPr lang="fr-FR" altLang="fr-FR" sz="1600" dirty="0" err="1" smtClean="0"/>
              <a:t>Outcomes</a:t>
            </a:r>
            <a:r>
              <a:rPr lang="fr-FR" altLang="fr-FR" sz="1600" dirty="0" smtClean="0"/>
              <a:t> </a:t>
            </a:r>
            <a:r>
              <a:rPr lang="fr-FR" altLang="fr-FR" sz="1600" dirty="0"/>
              <a:t>of discussions </a:t>
            </a:r>
            <a:r>
              <a:rPr lang="fr-FR" altLang="fr-FR" sz="1600" b="1" dirty="0"/>
              <a:t>are </a:t>
            </a:r>
            <a:r>
              <a:rPr lang="fr-FR" altLang="fr-FR" sz="1600" b="1" dirty="0" err="1"/>
              <a:t>theoretical</a:t>
            </a:r>
            <a:r>
              <a:rPr lang="fr-FR" altLang="fr-FR" sz="1600" b="1" dirty="0"/>
              <a:t> </a:t>
            </a:r>
            <a:r>
              <a:rPr lang="fr-FR" altLang="fr-FR" sz="1600" b="1" dirty="0" err="1"/>
              <a:t>preference</a:t>
            </a:r>
            <a:r>
              <a:rPr lang="fr-FR" altLang="fr-FR" sz="1600" b="1" dirty="0"/>
              <a:t> </a:t>
            </a:r>
            <a:r>
              <a:rPr lang="fr-FR" altLang="fr-FR" sz="1600" dirty="0" err="1"/>
              <a:t>rather</a:t>
            </a:r>
            <a:r>
              <a:rPr lang="fr-FR" altLang="fr-FR" sz="1600" dirty="0"/>
              <a:t> </a:t>
            </a:r>
            <a:r>
              <a:rPr lang="fr-FR" altLang="fr-FR" sz="1600" dirty="0" err="1"/>
              <a:t>than</a:t>
            </a:r>
            <a:r>
              <a:rPr lang="fr-FR" altLang="fr-FR" sz="1600" dirty="0"/>
              <a:t> a conclusive </a:t>
            </a:r>
            <a:r>
              <a:rPr lang="fr-FR" altLang="fr-FR" sz="1600" dirty="0" err="1"/>
              <a:t>decision</a:t>
            </a:r>
            <a:r>
              <a:rPr lang="fr-FR" altLang="fr-FR" sz="1600" dirty="0"/>
              <a:t>.</a:t>
            </a:r>
          </a:p>
          <a:p>
            <a:pPr marL="1085850" lvl="1" indent="-342900">
              <a:buFontTx/>
              <a:buChar char="-"/>
            </a:pPr>
            <a:endParaRPr lang="fr-FR" altLang="fr-FR" sz="1600" dirty="0" smtClean="0"/>
          </a:p>
          <a:p>
            <a:pPr marL="628650" indent="-342900">
              <a:buFontTx/>
              <a:buChar char="-"/>
            </a:pPr>
            <a:r>
              <a:rPr lang="fr-FR" altLang="fr-FR" sz="2000" b="1" dirty="0" err="1" smtClean="0"/>
              <a:t>Creating</a:t>
            </a:r>
            <a:r>
              <a:rPr lang="fr-FR" altLang="fr-FR" sz="2000" b="1" dirty="0" smtClean="0"/>
              <a:t> </a:t>
            </a:r>
            <a:r>
              <a:rPr lang="fr-FR" altLang="fr-FR" sz="2000" b="1" dirty="0"/>
              <a:t>an </a:t>
            </a:r>
            <a:r>
              <a:rPr lang="fr-FR" altLang="fr-FR" sz="2000" b="1" dirty="0" err="1"/>
              <a:t>intersectoral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committee</a:t>
            </a:r>
            <a:r>
              <a:rPr lang="fr-FR" altLang="fr-FR" sz="2000" b="1" dirty="0"/>
              <a:t> for the non-for-profit </a:t>
            </a:r>
            <a:r>
              <a:rPr lang="fr-FR" altLang="fr-FR" sz="2000" b="1" dirty="0" err="1"/>
              <a:t>sector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including</a:t>
            </a:r>
            <a:r>
              <a:rPr lang="fr-FR" altLang="fr-FR" sz="2000" b="1" dirty="0"/>
              <a:t> the social, </a:t>
            </a:r>
            <a:r>
              <a:rPr lang="fr-FR" altLang="fr-FR" sz="2000" b="1" dirty="0" err="1"/>
              <a:t>health</a:t>
            </a:r>
            <a:r>
              <a:rPr lang="fr-FR" altLang="fr-FR" sz="2000" b="1" dirty="0"/>
              <a:t>, cultural and </a:t>
            </a:r>
            <a:r>
              <a:rPr lang="fr-FR" altLang="fr-FR" sz="2000" b="1" dirty="0" err="1"/>
              <a:t>education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sectors</a:t>
            </a:r>
            <a:r>
              <a:rPr lang="fr-FR" altLang="fr-FR" sz="2000" dirty="0"/>
              <a:t>: </a:t>
            </a:r>
            <a:r>
              <a:rPr lang="fr-FR" altLang="fr-FR" sz="2000" dirty="0" err="1"/>
              <a:t>was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generally</a:t>
            </a:r>
            <a:r>
              <a:rPr lang="fr-FR" altLang="fr-FR" sz="2000" dirty="0"/>
              <a:t> </a:t>
            </a:r>
            <a:r>
              <a:rPr lang="fr-FR" altLang="fr-FR" sz="2000" dirty="0" err="1"/>
              <a:t>deemed</a:t>
            </a:r>
            <a:r>
              <a:rPr lang="fr-FR" altLang="fr-FR" sz="2000" dirty="0"/>
              <a:t> </a:t>
            </a:r>
            <a:r>
              <a:rPr lang="fr-FR" altLang="fr-FR" sz="2000" dirty="0" err="1"/>
              <a:t>ill-suited</a:t>
            </a:r>
            <a:r>
              <a:rPr lang="fr-FR" altLang="fr-FR" sz="2000" dirty="0"/>
              <a:t> in all countries </a:t>
            </a:r>
            <a:r>
              <a:rPr lang="fr-FR" altLang="fr-FR" sz="2000" dirty="0" err="1"/>
              <a:t>mostly</a:t>
            </a:r>
            <a:r>
              <a:rPr lang="fr-FR" altLang="fr-FR" sz="2000" dirty="0"/>
              <a:t> due to the scope of </a:t>
            </a:r>
            <a:r>
              <a:rPr lang="fr-FR" altLang="fr-FR" sz="2000" dirty="0" err="1"/>
              <a:t>representation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being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too</a:t>
            </a:r>
            <a:r>
              <a:rPr lang="fr-FR" altLang="fr-FR" sz="2000" dirty="0"/>
              <a:t> large;</a:t>
            </a:r>
          </a:p>
          <a:p>
            <a:pPr marL="1085850" lvl="1" indent="-342900">
              <a:buFontTx/>
              <a:buChar char="-"/>
            </a:pPr>
            <a:endParaRPr lang="fr-FR" altLang="fr-FR" sz="2000" dirty="0" smtClean="0"/>
          </a:p>
          <a:p>
            <a:pPr marL="628650" indent="-342900">
              <a:buFontTx/>
              <a:buChar char="-"/>
            </a:pPr>
            <a:r>
              <a:rPr lang="fr-FR" altLang="fr-FR" sz="2000" b="1" dirty="0" err="1" smtClean="0"/>
              <a:t>Creating</a:t>
            </a:r>
            <a:r>
              <a:rPr lang="fr-FR" altLang="fr-FR" sz="2000" b="1" dirty="0" smtClean="0"/>
              <a:t> </a:t>
            </a:r>
            <a:r>
              <a:rPr lang="fr-FR" altLang="fr-FR" sz="2000" b="1" dirty="0"/>
              <a:t>a </a:t>
            </a:r>
            <a:r>
              <a:rPr lang="fr-FR" altLang="fr-FR" sz="2000" b="1" dirty="0" err="1"/>
              <a:t>sectoral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committee</a:t>
            </a:r>
            <a:r>
              <a:rPr lang="fr-FR" altLang="fr-FR" sz="2000" b="1" dirty="0"/>
              <a:t> for the social services </a:t>
            </a:r>
            <a:r>
              <a:rPr lang="fr-FR" altLang="fr-FR" sz="2000" b="1" dirty="0" err="1"/>
              <a:t>sector</a:t>
            </a:r>
            <a:r>
              <a:rPr lang="fr-FR" altLang="fr-FR" sz="2000" dirty="0"/>
              <a:t>: </a:t>
            </a:r>
            <a:r>
              <a:rPr lang="fr-FR" altLang="fr-FR" sz="2000" dirty="0" err="1"/>
              <a:t>Preferred</a:t>
            </a:r>
            <a:r>
              <a:rPr lang="fr-FR" altLang="fr-FR" sz="2000" dirty="0"/>
              <a:t> option in AU, BE, FR and GER as </a:t>
            </a:r>
            <a:r>
              <a:rPr lang="fr-FR" altLang="fr-FR" sz="2000" dirty="0" err="1"/>
              <a:t>it</a:t>
            </a:r>
            <a:r>
              <a:rPr lang="fr-FR" altLang="fr-FR" sz="2000" dirty="0"/>
              <a:t> </a:t>
            </a:r>
            <a:r>
              <a:rPr lang="fr-FR" altLang="fr-FR" sz="2000" dirty="0" err="1"/>
              <a:t>would</a:t>
            </a:r>
            <a:r>
              <a:rPr lang="fr-FR" altLang="fr-FR" sz="2000" dirty="0"/>
              <a:t> </a:t>
            </a:r>
            <a:r>
              <a:rPr lang="fr-FR" altLang="fr-FR" sz="2000" dirty="0" err="1"/>
              <a:t>strengthen</a:t>
            </a:r>
            <a:r>
              <a:rPr lang="fr-FR" altLang="fr-FR" sz="2000" dirty="0"/>
              <a:t> the </a:t>
            </a:r>
            <a:r>
              <a:rPr lang="fr-FR" altLang="fr-FR" sz="2000" dirty="0" err="1"/>
              <a:t>voice</a:t>
            </a:r>
            <a:r>
              <a:rPr lang="fr-FR" altLang="fr-FR" sz="2000" dirty="0"/>
              <a:t> and </a:t>
            </a:r>
            <a:r>
              <a:rPr lang="fr-FR" altLang="fr-FR" sz="2000" dirty="0" err="1"/>
              <a:t>specificities</a:t>
            </a:r>
            <a:r>
              <a:rPr lang="fr-FR" altLang="fr-FR" sz="2000" dirty="0"/>
              <a:t> of </a:t>
            </a:r>
            <a:r>
              <a:rPr lang="fr-FR" altLang="fr-FR" sz="2000" dirty="0" err="1"/>
              <a:t>sector</a:t>
            </a:r>
            <a:r>
              <a:rPr lang="fr-FR" altLang="fr-FR" sz="2000" dirty="0"/>
              <a:t> at European, but </a:t>
            </a:r>
            <a:r>
              <a:rPr lang="fr-FR" altLang="fr-FR" sz="2000" dirty="0" err="1"/>
              <a:t>also</a:t>
            </a:r>
            <a:r>
              <a:rPr lang="fr-FR" altLang="fr-FR" sz="2000" dirty="0"/>
              <a:t> national </a:t>
            </a:r>
            <a:r>
              <a:rPr lang="fr-FR" altLang="fr-FR" sz="2000" dirty="0" err="1"/>
              <a:t>level</a:t>
            </a:r>
            <a:r>
              <a:rPr lang="fr-FR" altLang="fr-FR" sz="2000" dirty="0"/>
              <a:t>.</a:t>
            </a:r>
          </a:p>
          <a:p>
            <a:pPr lvl="1" fontAlgn="base">
              <a:spcBef>
                <a:spcPct val="0"/>
              </a:spcBef>
              <a:spcAft>
                <a:spcPts val="400"/>
              </a:spcAft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1412776"/>
            <a:ext cx="8532440" cy="486287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fr-BE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Perspective on four options</a:t>
            </a:r>
            <a:endParaRPr lang="en-US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Informational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discussions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at European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Social Services Europe,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European Employer Organisations (CEEP, HOSPEEM and CEMR) and EPSU to help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national discussions.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b="1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Outcome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of the discussions,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the perspective of Social Services Europe,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clear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fr-FR" altLang="en-US" b="1" dirty="0" smtClean="0">
                <a:latin typeface="Arial" pitchFamily="34" charset="0"/>
                <a:cs typeface="Arial" pitchFamily="34" charset="0"/>
              </a:rPr>
              <a:t>option to </a:t>
            </a:r>
            <a:r>
              <a:rPr lang="fr-FR" altLang="en-US" b="1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fr-FR" alt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fr-FR" altLang="en-US" b="1" dirty="0" err="1" smtClean="0">
                <a:latin typeface="Arial" pitchFamily="34" charset="0"/>
                <a:cs typeface="Arial" pitchFamily="34" charset="0"/>
              </a:rPr>
              <a:t>Sectoral</a:t>
            </a:r>
            <a:r>
              <a:rPr lang="fr-FR" alt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b="1" dirty="0" err="1" smtClean="0">
                <a:latin typeface="Arial" pitchFamily="34" charset="0"/>
                <a:cs typeface="Arial" pitchFamily="34" charset="0"/>
              </a:rPr>
              <a:t>Committee</a:t>
            </a:r>
            <a:r>
              <a:rPr lang="fr-FR" altLang="en-US" b="1" dirty="0" smtClean="0">
                <a:latin typeface="Arial" pitchFamily="34" charset="0"/>
                <a:cs typeface="Arial" pitchFamily="34" charset="0"/>
              </a:rPr>
              <a:t> for the Social Services </a:t>
            </a:r>
            <a:r>
              <a:rPr lang="fr-FR" altLang="en-US" b="1" dirty="0" err="1" smtClean="0"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b="1" dirty="0" smtClean="0">
                <a:latin typeface="Arial" pitchFamily="34" charset="0"/>
                <a:cs typeface="Arial" pitchFamily="34" charset="0"/>
              </a:rPr>
              <a:t> stands out as the best option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terms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interest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feasibility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identity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political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willingness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endParaRPr lang="fr-FR" altLang="en-US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Twin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track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approach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received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support;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both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joining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CEEP to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represented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at cross-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sectoral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creating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a social services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sectoral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committee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discuss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sector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en-US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fr-FR" altLang="en-US" dirty="0" smtClean="0">
                <a:latin typeface="Arial" pitchFamily="34" charset="0"/>
                <a:cs typeface="Arial" pitchFamily="34" charset="0"/>
              </a:rPr>
              <a:t> issues..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881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39</cp:revision>
  <dcterms:created xsi:type="dcterms:W3CDTF">2014-01-20T15:26:43Z</dcterms:created>
  <dcterms:modified xsi:type="dcterms:W3CDTF">2014-10-06T10:56:29Z</dcterms:modified>
</cp:coreProperties>
</file>